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6" r:id="rId1"/>
  </p:sldMasterIdLst>
  <p:notesMasterIdLst>
    <p:notesMasterId r:id="rId48"/>
  </p:notesMasterIdLst>
  <p:handoutMasterIdLst>
    <p:handoutMasterId r:id="rId49"/>
  </p:handoutMasterIdLst>
  <p:sldIdLst>
    <p:sldId id="256" r:id="rId2"/>
    <p:sldId id="259" r:id="rId3"/>
    <p:sldId id="260" r:id="rId4"/>
    <p:sldId id="262" r:id="rId5"/>
    <p:sldId id="264" r:id="rId6"/>
    <p:sldId id="338" r:id="rId7"/>
    <p:sldId id="340" r:id="rId8"/>
    <p:sldId id="339" r:id="rId9"/>
    <p:sldId id="265" r:id="rId10"/>
    <p:sldId id="266" r:id="rId11"/>
    <p:sldId id="267" r:id="rId12"/>
    <p:sldId id="299" r:id="rId13"/>
    <p:sldId id="270" r:id="rId14"/>
    <p:sldId id="274" r:id="rId15"/>
    <p:sldId id="341" r:id="rId16"/>
    <p:sldId id="345" r:id="rId17"/>
    <p:sldId id="342" r:id="rId18"/>
    <p:sldId id="343" r:id="rId19"/>
    <p:sldId id="344" r:id="rId20"/>
    <p:sldId id="346" r:id="rId21"/>
    <p:sldId id="355" r:id="rId22"/>
    <p:sldId id="348" r:id="rId23"/>
    <p:sldId id="349" r:id="rId24"/>
    <p:sldId id="308" r:id="rId25"/>
    <p:sldId id="319" r:id="rId26"/>
    <p:sldId id="305" r:id="rId27"/>
    <p:sldId id="354" r:id="rId28"/>
    <p:sldId id="307" r:id="rId29"/>
    <p:sldId id="350" r:id="rId30"/>
    <p:sldId id="332" r:id="rId31"/>
    <p:sldId id="304" r:id="rId32"/>
    <p:sldId id="268" r:id="rId33"/>
    <p:sldId id="276" r:id="rId34"/>
    <p:sldId id="287" r:id="rId35"/>
    <p:sldId id="290" r:id="rId36"/>
    <p:sldId id="296" r:id="rId37"/>
    <p:sldId id="298" r:id="rId38"/>
    <p:sldId id="310" r:id="rId39"/>
    <p:sldId id="311" r:id="rId40"/>
    <p:sldId id="327" r:id="rId41"/>
    <p:sldId id="329" r:id="rId42"/>
    <p:sldId id="330" r:id="rId43"/>
    <p:sldId id="334" r:id="rId44"/>
    <p:sldId id="336" r:id="rId45"/>
    <p:sldId id="353" r:id="rId46"/>
    <p:sldId id="35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6039" autoAdjust="0"/>
  </p:normalViewPr>
  <p:slideViewPr>
    <p:cSldViewPr snapToGrid="0">
      <p:cViewPr varScale="1">
        <p:scale>
          <a:sx n="72" d="100"/>
          <a:sy n="72"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  </c:v>
                </c:pt>
              </c:strCache>
            </c:strRef>
          </c:tx>
          <c:cat>
            <c:strRef>
              <c:f>Sheet1!$A$2:$A$5</c:f>
              <c:strCache>
                <c:ptCount val="4"/>
                <c:pt idx="0">
                  <c:v>Top ranked</c:v>
                </c:pt>
                <c:pt idx="1">
                  <c:v>Rank 2 to 5</c:v>
                </c:pt>
                <c:pt idx="2">
                  <c:v>Rank 6 to 10</c:v>
                </c:pt>
                <c:pt idx="3">
                  <c:v>Rank &gt; 10</c:v>
                </c:pt>
              </c:strCache>
            </c:strRef>
          </c:cat>
          <c:val>
            <c:numRef>
              <c:f>Sheet1!$B$2:$B$5</c:f>
              <c:numCache>
                <c:formatCode>General</c:formatCode>
                <c:ptCount val="4"/>
                <c:pt idx="0">
                  <c:v>28</c:v>
                </c:pt>
                <c:pt idx="1">
                  <c:v>19</c:v>
                </c:pt>
                <c:pt idx="2">
                  <c:v>11</c:v>
                </c:pt>
                <c:pt idx="3">
                  <c:v>24</c:v>
                </c:pt>
              </c:numCache>
            </c:numRef>
          </c:val>
        </c:ser>
        <c:dLbls>
          <c:showLegendKey val="0"/>
          <c:showVal val="0"/>
          <c:showCatName val="0"/>
          <c:showSerName val="0"/>
          <c:showPercent val="0"/>
          <c:showBubbleSize val="0"/>
          <c:showLeaderLines val="1"/>
        </c:dLbls>
      </c:pie3D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FF99EF-BDB3-424C-A3E9-617BE638D33E}" type="datetimeFigureOut">
              <a:rPr lang="en-US" smtClean="0"/>
              <a:t>11/28/2012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8558EC-1914-44F4-BF7D-4D84B22D4A72}" type="slidenum">
              <a:rPr lang="en-US" smtClean="0"/>
              <a:t>‹#›</a:t>
            </a:fld>
            <a:endParaRPr lang="en-US"/>
          </a:p>
        </p:txBody>
      </p:sp>
    </p:spTree>
    <p:extLst>
      <p:ext uri="{BB962C8B-B14F-4D97-AF65-F5344CB8AC3E}">
        <p14:creationId xmlns:p14="http://schemas.microsoft.com/office/powerpoint/2010/main" val="16657985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3655C-E20E-4633-A441-03F8F371A4DB}" type="datetimeFigureOut">
              <a:rPr lang="en-US" smtClean="0"/>
              <a:t>11/28/2012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86713-C75F-4A00-BA64-D7502FEF19CD}" type="slidenum">
              <a:rPr lang="en-US" smtClean="0"/>
              <a:t>‹#›</a:t>
            </a:fld>
            <a:endParaRPr lang="en-US"/>
          </a:p>
        </p:txBody>
      </p:sp>
    </p:spTree>
    <p:extLst>
      <p:ext uri="{BB962C8B-B14F-4D97-AF65-F5344CB8AC3E}">
        <p14:creationId xmlns:p14="http://schemas.microsoft.com/office/powerpoint/2010/main" val="38909726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86713-C75F-4A00-BA64-D7502FEF19CD}" type="slidenum">
              <a:rPr lang="en-US" smtClean="0"/>
              <a:t>1</a:t>
            </a:fld>
            <a:endParaRPr lang="en-US"/>
          </a:p>
        </p:txBody>
      </p:sp>
    </p:spTree>
    <p:extLst>
      <p:ext uri="{BB962C8B-B14F-4D97-AF65-F5344CB8AC3E}">
        <p14:creationId xmlns:p14="http://schemas.microsoft.com/office/powerpoint/2010/main" val="95365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focused upon two platform. One is Java</a:t>
            </a:r>
            <a:r>
              <a:rPr lang="en-US" baseline="0" dirty="0" smtClean="0"/>
              <a:t> </a:t>
            </a:r>
            <a:r>
              <a:rPr lang="en-US" dirty="0" smtClean="0"/>
              <a:t>ME and the</a:t>
            </a:r>
            <a:r>
              <a:rPr lang="en-US" baseline="0" dirty="0" smtClean="0"/>
              <a:t> other API is Android Platform. why? Both are java like. Both are popular, both are mobile. It is a possible case for any one who has j2me game with them wants to go for an android game. We could try windows they</a:t>
            </a:r>
            <a:r>
              <a:rPr lang="en-US" baseline="0" dirty="0" smtClean="0">
                <a:sym typeface="Wingdings" panose="05000000000000000000" pitchFamily="2" charset="2"/>
              </a:rPr>
              <a:t> are relatively new and not much applications are available. </a:t>
            </a:r>
            <a:r>
              <a:rPr lang="en-US" baseline="0" dirty="0" err="1" smtClean="0">
                <a:sym typeface="Wingdings" panose="05000000000000000000" pitchFamily="2" charset="2"/>
              </a:rPr>
              <a:t>Ios</a:t>
            </a:r>
            <a:r>
              <a:rPr lang="en-US" baseline="0" dirty="0" smtClean="0">
                <a:sym typeface="Wingdings" panose="05000000000000000000" pitchFamily="2" charset="2"/>
              </a:rPr>
              <a:t>, it is difficult to work with.</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10</a:t>
            </a:fld>
            <a:endParaRPr lang="en-US"/>
          </a:p>
        </p:txBody>
      </p:sp>
    </p:spTree>
    <p:extLst>
      <p:ext uri="{BB962C8B-B14F-4D97-AF65-F5344CB8AC3E}">
        <p14:creationId xmlns:p14="http://schemas.microsoft.com/office/powerpoint/2010/main" val="2008956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for todays discussion. We will go through Classifier now followed by Rosetta</a:t>
            </a:r>
            <a:r>
              <a:rPr lang="en-US" baseline="0" dirty="0" smtClean="0"/>
              <a:t> M</a:t>
            </a:r>
            <a:r>
              <a:rPr lang="en-US" dirty="0" smtClean="0"/>
              <a:t>apper, Implementation, results</a:t>
            </a:r>
            <a:r>
              <a:rPr lang="en-US" baseline="0" dirty="0" smtClean="0"/>
              <a:t> and conclusion.</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11</a:t>
            </a:fld>
            <a:endParaRPr lang="en-US"/>
          </a:p>
        </p:txBody>
      </p:sp>
    </p:spTree>
    <p:extLst>
      <p:ext uri="{BB962C8B-B14F-4D97-AF65-F5344CB8AC3E}">
        <p14:creationId xmlns:p14="http://schemas.microsoft.com/office/powerpoint/2010/main" val="1382354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basic</a:t>
            </a:r>
            <a:r>
              <a:rPr lang="en-US" baseline="0" dirty="0" smtClean="0"/>
              <a:t> </a:t>
            </a:r>
            <a:r>
              <a:rPr lang="en-US" dirty="0" smtClean="0"/>
              <a:t>block diagram</a:t>
            </a:r>
            <a:r>
              <a:rPr lang="en-US" baseline="0" dirty="0" smtClean="0"/>
              <a:t> for Rosetta classifier. It starts with collecting visually same applications. </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12</a:t>
            </a:fld>
            <a:endParaRPr lang="en-US"/>
          </a:p>
        </p:txBody>
      </p:sp>
    </p:spTree>
    <p:extLst>
      <p:ext uri="{BB962C8B-B14F-4D97-AF65-F5344CB8AC3E}">
        <p14:creationId xmlns:p14="http://schemas.microsoft.com/office/powerpoint/2010/main" val="2778628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collect applications which are visually as</a:t>
            </a:r>
            <a:r>
              <a:rPr lang="en-US" baseline="0" dirty="0" smtClean="0"/>
              <a:t> similar as possible. Yes there differences between implementations such sophistication of graphics, more screens, options, mouse/keyboard input, ads in between. We try to obtain approximately same applications.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13</a:t>
            </a:fld>
            <a:endParaRPr lang="en-US"/>
          </a:p>
        </p:txBody>
      </p:sp>
    </p:spTree>
    <p:extLst>
      <p:ext uri="{BB962C8B-B14F-4D97-AF65-F5344CB8AC3E}">
        <p14:creationId xmlns:p14="http://schemas.microsoft.com/office/powerpoint/2010/main" val="3067893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perform same move on both the games and obtain the traces, which has the API</a:t>
            </a:r>
            <a:r>
              <a:rPr lang="en-US" baseline="0" dirty="0" smtClean="0"/>
              <a:t> calls executed by the app. </a:t>
            </a:r>
          </a:p>
          <a:p>
            <a:r>
              <a:rPr lang="en-US" baseline="0" dirty="0" smtClean="0"/>
              <a:t>Wrapper: if we wrap two calls into a new call. All three calls will be obtained in the traces. We filter out the classes we look for from the traces.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14</a:t>
            </a:fld>
            <a:endParaRPr lang="en-US"/>
          </a:p>
        </p:txBody>
      </p:sp>
    </p:spTree>
    <p:extLst>
      <p:ext uri="{BB962C8B-B14F-4D97-AF65-F5344CB8AC3E}">
        <p14:creationId xmlns:p14="http://schemas.microsoft.com/office/powerpoint/2010/main" val="3317613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features</a:t>
            </a:r>
            <a:r>
              <a:rPr lang="en-US" baseline="0" dirty="0" smtClean="0"/>
              <a:t> describe a mapping between two functional call. We collect for each possible functional calls, the corresponding vector of values. With these values we are going to predict whether the mapping is true or false.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15</a:t>
            </a:fld>
            <a:endParaRPr lang="en-US"/>
          </a:p>
        </p:txBody>
      </p:sp>
    </p:spTree>
    <p:extLst>
      <p:ext uri="{BB962C8B-B14F-4D97-AF65-F5344CB8AC3E}">
        <p14:creationId xmlns:p14="http://schemas.microsoft.com/office/powerpoint/2010/main" val="227046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16</a:t>
            </a:fld>
            <a:endParaRPr lang="en-US"/>
          </a:p>
        </p:txBody>
      </p:sp>
    </p:spTree>
    <p:extLst>
      <p:ext uri="{BB962C8B-B14F-4D97-AF65-F5344CB8AC3E}">
        <p14:creationId xmlns:p14="http://schemas.microsoft.com/office/powerpoint/2010/main" val="93170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 pair of trace files.  TP1 and TP2. these are the unique possible calls from both the platforms.  For each unique call we count the number of time it occurs in the trace file. Then divide it by the length of the trace to give relative frequency. We take a look at the values taken by the relative frequency. We count them for each such value what is the number of times it occurs. We now divide by the total number of traces. We probability of relative frequency taking a particular value.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17</a:t>
            </a:fld>
            <a:endParaRPr lang="en-US"/>
          </a:p>
        </p:txBody>
      </p:sp>
    </p:spTree>
    <p:extLst>
      <p:ext uri="{BB962C8B-B14F-4D97-AF65-F5344CB8AC3E}">
        <p14:creationId xmlns:p14="http://schemas.microsoft.com/office/powerpoint/2010/main" val="14015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compute</a:t>
            </a:r>
            <a:r>
              <a:rPr lang="en-US" baseline="0" dirty="0" smtClean="0"/>
              <a:t> similar values for android as well.</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18</a:t>
            </a:fld>
            <a:endParaRPr lang="en-US"/>
          </a:p>
        </p:txBody>
      </p:sp>
    </p:spTree>
    <p:extLst>
      <p:ext uri="{BB962C8B-B14F-4D97-AF65-F5344CB8AC3E}">
        <p14:creationId xmlns:p14="http://schemas.microsoft.com/office/powerpoint/2010/main" val="283676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compute</a:t>
            </a:r>
            <a:r>
              <a:rPr lang="en-US" baseline="0" dirty="0" smtClean="0"/>
              <a:t> the joint probability distribution. For every possible </a:t>
            </a:r>
            <a:r>
              <a:rPr lang="en-US" baseline="0" dirty="0" err="1" smtClean="0"/>
              <a:t>Fj</a:t>
            </a:r>
            <a:r>
              <a:rPr lang="en-US" baseline="0" dirty="0" smtClean="0"/>
              <a:t>, and </a:t>
            </a:r>
            <a:r>
              <a:rPr lang="en-US" baseline="0" dirty="0" err="1" smtClean="0"/>
              <a:t>Fa</a:t>
            </a:r>
            <a:r>
              <a:rPr lang="en-US" baseline="0" dirty="0" smtClean="0"/>
              <a:t>, we count the number of trace pairs. For which </a:t>
            </a:r>
            <a:r>
              <a:rPr lang="en-US" baseline="0" dirty="0" err="1" smtClean="0"/>
              <a:t>Fj</a:t>
            </a:r>
            <a:r>
              <a:rPr lang="en-US" baseline="0" dirty="0" smtClean="0"/>
              <a:t>=x and </a:t>
            </a:r>
            <a:r>
              <a:rPr lang="en-US" baseline="0" dirty="0" err="1" smtClean="0"/>
              <a:t>Fj</a:t>
            </a:r>
            <a:r>
              <a:rPr lang="en-US" baseline="0" dirty="0" smtClean="0"/>
              <a:t>= y. </a:t>
            </a:r>
          </a:p>
          <a:p>
            <a:r>
              <a:rPr lang="en-US" baseline="0" dirty="0" smtClean="0"/>
              <a:t>We then divide by the total number of traces. We get the joint probability distribution of relative frequency. We fill this table for all possible mappings, for all possible relative frequency values.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19</a:t>
            </a:fld>
            <a:endParaRPr lang="en-US"/>
          </a:p>
        </p:txBody>
      </p:sp>
    </p:spTree>
    <p:extLst>
      <p:ext uri="{BB962C8B-B14F-4D97-AF65-F5344CB8AC3E}">
        <p14:creationId xmlns:p14="http://schemas.microsoft.com/office/powerpoint/2010/main" val="403485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diversity of platforms. Each of the platforms</a:t>
            </a:r>
            <a:r>
              <a:rPr lang="en-US" baseline="0" dirty="0" smtClean="0"/>
              <a:t> consists of Operating systems hardware and software. </a:t>
            </a:r>
            <a:r>
              <a:rPr lang="en-US" dirty="0" smtClean="0"/>
              <a:t>Each of the platform have their own programming constraints.</a:t>
            </a:r>
            <a:r>
              <a:rPr lang="en-US" baseline="0" dirty="0" smtClean="0"/>
              <a:t> A program or a software written for one platform cannot be reused in another platform as it is. We need to rewrite them according the tools and technologies of the new platform.</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a:t>
            </a:fld>
            <a:endParaRPr lang="en-US"/>
          </a:p>
        </p:txBody>
      </p:sp>
    </p:spTree>
    <p:extLst>
      <p:ext uri="{BB962C8B-B14F-4D97-AF65-F5344CB8AC3E}">
        <p14:creationId xmlns:p14="http://schemas.microsoft.com/office/powerpoint/2010/main" val="1551624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divide the file into 100 pieces meaning</a:t>
            </a:r>
            <a:r>
              <a:rPr lang="en-US" baseline="0" dirty="0" smtClean="0"/>
              <a:t> we find mutual information on frequency for every 100 positions. We average them.</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20</a:t>
            </a:fld>
            <a:endParaRPr lang="en-US"/>
          </a:p>
        </p:txBody>
      </p:sp>
    </p:spTree>
    <p:extLst>
      <p:ext uri="{BB962C8B-B14F-4D97-AF65-F5344CB8AC3E}">
        <p14:creationId xmlns:p14="http://schemas.microsoft.com/office/powerpoint/2010/main" val="1623627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compute all the possible unique calls from both j2me and android</a:t>
            </a:r>
            <a:r>
              <a:rPr lang="en-US" baseline="0" dirty="0" smtClean="0"/>
              <a:t> traces. Then we take two mappings out of them. For each of the trace files available, we convert every other call to “e” epsilon.  Now we count the pairs of AA to “</a:t>
            </a:r>
            <a:r>
              <a:rPr lang="en-US" baseline="0" dirty="0" err="1" smtClean="0"/>
              <a:t>eC</a:t>
            </a:r>
            <a:r>
              <a:rPr lang="en-US" baseline="0" dirty="0" smtClean="0"/>
              <a:t>”. And complete the table. We compare the entries of both the table and see if they are equal. For same value on both the digram table we add the score by 1.</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21</a:t>
            </a:fld>
            <a:endParaRPr lang="en-US"/>
          </a:p>
        </p:txBody>
      </p:sp>
    </p:spTree>
    <p:extLst>
      <p:ext uri="{BB962C8B-B14F-4D97-AF65-F5344CB8AC3E}">
        <p14:creationId xmlns:p14="http://schemas.microsoft.com/office/powerpoint/2010/main" val="3583569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 permutation just for 3 unique</a:t>
            </a:r>
            <a:r>
              <a:rPr lang="en-US" baseline="0" dirty="0" smtClean="0"/>
              <a:t> </a:t>
            </a:r>
            <a:r>
              <a:rPr lang="en-US" baseline="0" dirty="0" err="1" smtClean="0"/>
              <a:t>api</a:t>
            </a:r>
            <a:r>
              <a:rPr lang="en-US" baseline="0" dirty="0" smtClean="0"/>
              <a:t> calls in both j2me and android. And two trace pairs. The total number of trace pairs is 100 for 10 games. For 21 games it 210. total number of unique calls is 281 and 3837.</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22</a:t>
            </a:fld>
            <a:endParaRPr lang="en-US"/>
          </a:p>
        </p:txBody>
      </p:sp>
    </p:spTree>
    <p:extLst>
      <p:ext uri="{BB962C8B-B14F-4D97-AF65-F5344CB8AC3E}">
        <p14:creationId xmlns:p14="http://schemas.microsoft.com/office/powerpoint/2010/main" val="2072215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compute another metric</a:t>
            </a:r>
            <a:r>
              <a:rPr lang="en-US" baseline="0" dirty="0" smtClean="0"/>
              <a:t> based on relative frequency namely correlation coefficient of the frequency vectors.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23</a:t>
            </a:fld>
            <a:endParaRPr lang="en-US"/>
          </a:p>
        </p:txBody>
      </p:sp>
    </p:spTree>
    <p:extLst>
      <p:ext uri="{BB962C8B-B14F-4D97-AF65-F5344CB8AC3E}">
        <p14:creationId xmlns:p14="http://schemas.microsoft.com/office/powerpoint/2010/main" val="2316148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go to the step where we perform classification of true/false we mappings. We computed data set from all</a:t>
            </a:r>
            <a:r>
              <a:rPr lang="en-US" baseline="0" dirty="0" smtClean="0"/>
              <a:t> the features. We need training data.</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24</a:t>
            </a:fld>
            <a:endParaRPr lang="en-US"/>
          </a:p>
        </p:txBody>
      </p:sp>
    </p:spTree>
    <p:extLst>
      <p:ext uri="{BB962C8B-B14F-4D97-AF65-F5344CB8AC3E}">
        <p14:creationId xmlns:p14="http://schemas.microsoft.com/office/powerpoint/2010/main" val="484509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a:t>
            </a:r>
            <a:r>
              <a:rPr lang="en-US" baseline="0" dirty="0" smtClean="0"/>
              <a:t> training data consists of manually evaluating them by going through the documentation. We obtained 3 sets of dataset. We worked on one of them first and then started collecting training data. Then we obtained more features and more training data so as to improve the classifier.</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25</a:t>
            </a:fld>
            <a:endParaRPr lang="en-US"/>
          </a:p>
        </p:txBody>
      </p:sp>
    </p:spTree>
    <p:extLst>
      <p:ext uri="{BB962C8B-B14F-4D97-AF65-F5344CB8AC3E}">
        <p14:creationId xmlns:p14="http://schemas.microsoft.com/office/powerpoint/2010/main" val="3464321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simple supervised learning technique we have labelled</a:t>
            </a:r>
            <a:r>
              <a:rPr lang="en-US" baseline="0" dirty="0" smtClean="0"/>
              <a:t> data and we apply the technique to obtain a decision boundary which separates the positive and the negative examples.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26</a:t>
            </a:fld>
            <a:endParaRPr lang="en-US"/>
          </a:p>
        </p:txBody>
      </p:sp>
    </p:spTree>
    <p:extLst>
      <p:ext uri="{BB962C8B-B14F-4D97-AF65-F5344CB8AC3E}">
        <p14:creationId xmlns:p14="http://schemas.microsoft.com/office/powerpoint/2010/main" val="1956859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 Gaussian</a:t>
            </a:r>
            <a:r>
              <a:rPr lang="en-US" baseline="0" dirty="0" smtClean="0"/>
              <a:t> kernel to obtain the division between the positive and negative examples. We used a Bessel kernel in our experiments.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29</a:t>
            </a:fld>
            <a:endParaRPr lang="en-US"/>
          </a:p>
        </p:txBody>
      </p:sp>
    </p:spTree>
    <p:extLst>
      <p:ext uri="{BB962C8B-B14F-4D97-AF65-F5344CB8AC3E}">
        <p14:creationId xmlns:p14="http://schemas.microsoft.com/office/powerpoint/2010/main" val="39215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tone</a:t>
            </a:r>
            <a:r>
              <a:rPr lang="en-US" baseline="0" dirty="0" smtClean="0"/>
              <a:t> down the 7000 mappings to around 4000 values with lesser false mappings so as to help the classifier. </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30</a:t>
            </a:fld>
            <a:endParaRPr lang="en-US"/>
          </a:p>
        </p:txBody>
      </p:sp>
    </p:spTree>
    <p:extLst>
      <p:ext uri="{BB962C8B-B14F-4D97-AF65-F5344CB8AC3E}">
        <p14:creationId xmlns:p14="http://schemas.microsoft.com/office/powerpoint/2010/main" val="3048886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86713-C75F-4A00-BA64-D7502FEF19CD}" type="slidenum">
              <a:rPr lang="en-US" smtClean="0"/>
              <a:t>31</a:t>
            </a:fld>
            <a:endParaRPr lang="en-US"/>
          </a:p>
        </p:txBody>
      </p:sp>
    </p:spTree>
    <p:extLst>
      <p:ext uri="{BB962C8B-B14F-4D97-AF65-F5344CB8AC3E}">
        <p14:creationId xmlns:p14="http://schemas.microsoft.com/office/powerpoint/2010/main" val="362898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task of migrating an application from one platform to another platform is called platform migration. It is highly labor intensive, involves a lot of manual verification. Sometimes people employ new engineers on the new platform and work with old engineers to rewrite the entire software.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a:t>
            </a:fld>
            <a:endParaRPr lang="en-US"/>
          </a:p>
        </p:txBody>
      </p:sp>
    </p:spTree>
    <p:extLst>
      <p:ext uri="{BB962C8B-B14F-4D97-AF65-F5344CB8AC3E}">
        <p14:creationId xmlns:p14="http://schemas.microsoft.com/office/powerpoint/2010/main" val="2091041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simple</a:t>
            </a:r>
            <a:r>
              <a:rPr lang="en-US" baseline="0" dirty="0" smtClean="0"/>
              <a:t> block diagram for </a:t>
            </a:r>
            <a:r>
              <a:rPr lang="en-US" baseline="0" dirty="0" err="1" smtClean="0"/>
              <a:t>rosetta</a:t>
            </a:r>
            <a:r>
              <a:rPr lang="en-US" baseline="0" dirty="0" smtClean="0"/>
              <a:t> mapper. We perform similar steps as before for the collection of traces. Instead of features we have factors here. We perform probabilistic inference </a:t>
            </a:r>
            <a:r>
              <a:rPr lang="en-US" baseline="0" dirty="0" err="1" smtClean="0"/>
              <a:t>vs</a:t>
            </a:r>
            <a:r>
              <a:rPr lang="en-US" baseline="0" dirty="0" smtClean="0"/>
              <a:t> non probabilistic inference before. We work on individual trace </a:t>
            </a:r>
            <a:r>
              <a:rPr lang="en-US" baseline="0" dirty="0" err="1" smtClean="0"/>
              <a:t>vs</a:t>
            </a:r>
            <a:r>
              <a:rPr lang="en-US" baseline="0" dirty="0" smtClean="0"/>
              <a:t> collection of traces for classifier. We combine the mappings across the traces and obtain the mappings.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32</a:t>
            </a:fld>
            <a:endParaRPr lang="en-US"/>
          </a:p>
        </p:txBody>
      </p:sp>
    </p:spTree>
    <p:extLst>
      <p:ext uri="{BB962C8B-B14F-4D97-AF65-F5344CB8AC3E}">
        <p14:creationId xmlns:p14="http://schemas.microsoft.com/office/powerpoint/2010/main" val="578271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what’s inside this box</a:t>
            </a:r>
            <a:r>
              <a:rPr lang="en-US" dirty="0" smtClean="0"/>
              <a:t>. Frequency</a:t>
            </a:r>
            <a:r>
              <a:rPr lang="en-US" baseline="0" dirty="0" smtClean="0"/>
              <a:t> refers to the ratio of relative </a:t>
            </a:r>
            <a:endParaRPr lang="en-US" dirty="0"/>
          </a:p>
        </p:txBody>
      </p:sp>
      <p:sp>
        <p:nvSpPr>
          <p:cNvPr id="4" name="Slide Number Placeholder 3"/>
          <p:cNvSpPr>
            <a:spLocks noGrp="1"/>
          </p:cNvSpPr>
          <p:nvPr>
            <p:ph type="sldNum" sz="quarter" idx="10"/>
          </p:nvPr>
        </p:nvSpPr>
        <p:spPr/>
        <p:txBody>
          <a:bodyPr/>
          <a:lstStyle/>
          <a:p>
            <a:fld id="{42E57269-30CF-164C-9A4E-B850CB88E880}" type="slidenum">
              <a:rPr lang="en-US" smtClean="0"/>
              <a:t>33</a:t>
            </a:fld>
            <a:endParaRPr lang="en-US"/>
          </a:p>
        </p:txBody>
      </p:sp>
    </p:spTree>
    <p:extLst>
      <p:ext uri="{BB962C8B-B14F-4D97-AF65-F5344CB8AC3E}">
        <p14:creationId xmlns:p14="http://schemas.microsoft.com/office/powerpoint/2010/main" val="299117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graphical model for obtaining</a:t>
            </a:r>
            <a:r>
              <a:rPr lang="en-US" baseline="0" dirty="0" smtClean="0"/>
              <a:t> inference on the mapping. X and Y represents the random variable which takes values true and false.  We compute the probability of the random variable taking that value.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34</a:t>
            </a:fld>
            <a:endParaRPr lang="en-US"/>
          </a:p>
        </p:txBody>
      </p:sp>
    </p:spTree>
    <p:extLst>
      <p:ext uri="{BB962C8B-B14F-4D97-AF65-F5344CB8AC3E}">
        <p14:creationId xmlns:p14="http://schemas.microsoft.com/office/powerpoint/2010/main" val="680611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give the values of the factors</a:t>
            </a:r>
            <a:r>
              <a:rPr lang="en-US" baseline="0" dirty="0" smtClean="0"/>
              <a:t> and the corresponding mappings as the input to the matlab </a:t>
            </a:r>
            <a:r>
              <a:rPr lang="en-US" baseline="0" dirty="0" err="1" smtClean="0"/>
              <a:t>bayes</a:t>
            </a:r>
            <a:r>
              <a:rPr lang="en-US" baseline="0" dirty="0" smtClean="0"/>
              <a:t> net tool box. We get the marginal probability by means of sum-product algorithm. Here the marginal probability is the probability that the random variable is true.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35</a:t>
            </a:fld>
            <a:endParaRPr lang="en-US"/>
          </a:p>
        </p:txBody>
      </p:sp>
    </p:spTree>
    <p:extLst>
      <p:ext uri="{BB962C8B-B14F-4D97-AF65-F5344CB8AC3E}">
        <p14:creationId xmlns:p14="http://schemas.microsoft.com/office/powerpoint/2010/main" val="3080794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combine</a:t>
            </a:r>
            <a:r>
              <a:rPr lang="en-US" baseline="0" dirty="0" smtClean="0"/>
              <a:t> the mappings across traces using relative frequency of the j2me method.</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36</a:t>
            </a:fld>
            <a:endParaRPr lang="en-US"/>
          </a:p>
        </p:txBody>
      </p:sp>
    </p:spTree>
    <p:extLst>
      <p:ext uri="{BB962C8B-B14F-4D97-AF65-F5344CB8AC3E}">
        <p14:creationId xmlns:p14="http://schemas.microsoft.com/office/powerpoint/2010/main" val="1960646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a:t>
            </a:r>
            <a:r>
              <a:rPr lang="en-US" baseline="0" dirty="0" smtClean="0"/>
              <a:t> several mappings obtained for every j2me method, we rank them according the probability of a mapping. We display the top ten mappings for each obtained mapping.</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37</a:t>
            </a:fld>
            <a:endParaRPr lang="en-US"/>
          </a:p>
        </p:txBody>
      </p:sp>
    </p:spTree>
    <p:extLst>
      <p:ext uri="{BB962C8B-B14F-4D97-AF65-F5344CB8AC3E}">
        <p14:creationId xmlns:p14="http://schemas.microsoft.com/office/powerpoint/2010/main" val="4267808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86713-C75F-4A00-BA64-D7502FEF19CD}" type="slidenum">
              <a:rPr lang="en-US" smtClean="0"/>
              <a:t>41</a:t>
            </a:fld>
            <a:endParaRPr lang="en-US"/>
          </a:p>
        </p:txBody>
      </p:sp>
    </p:spTree>
    <p:extLst>
      <p:ext uri="{BB962C8B-B14F-4D97-AF65-F5344CB8AC3E}">
        <p14:creationId xmlns:p14="http://schemas.microsoft.com/office/powerpoint/2010/main" val="43322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third party support for migration between mobile platforms.</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4</a:t>
            </a:fld>
            <a:endParaRPr lang="en-US"/>
          </a:p>
        </p:txBody>
      </p:sp>
    </p:spTree>
    <p:extLst>
      <p:ext uri="{BB962C8B-B14F-4D97-AF65-F5344CB8AC3E}">
        <p14:creationId xmlns:p14="http://schemas.microsoft.com/office/powerpoint/2010/main" val="2523215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ORACLE,</a:t>
            </a:r>
            <a:r>
              <a:rPr lang="en-US" baseline="0" dirty="0" smtClean="0"/>
              <a:t> IBM</a:t>
            </a:r>
            <a:r>
              <a:rPr lang="en-US" dirty="0" smtClean="0"/>
              <a:t> have</a:t>
            </a:r>
            <a:r>
              <a:rPr lang="en-US" baseline="0" dirty="0" smtClean="0"/>
              <a:t> their own migration team, </a:t>
            </a:r>
            <a:r>
              <a:rPr lang="en-US" dirty="0" smtClean="0"/>
              <a:t>One of the main task when migrating between platforms</a:t>
            </a:r>
            <a:r>
              <a:rPr lang="en-US" baseline="0" dirty="0" smtClean="0"/>
              <a:t> is mapping the API between the source and the target platform.</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5</a:t>
            </a:fld>
            <a:endParaRPr lang="en-US"/>
          </a:p>
        </p:txBody>
      </p:sp>
    </p:spTree>
    <p:extLst>
      <p:ext uri="{BB962C8B-B14F-4D97-AF65-F5344CB8AC3E}">
        <p14:creationId xmlns:p14="http://schemas.microsoft.com/office/powerpoint/2010/main" val="268885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a set of source API calls how do we find the corresponding</a:t>
            </a:r>
            <a:r>
              <a:rPr lang="en-US" sz="1200" kern="1200" baseline="0" dirty="0" smtClean="0">
                <a:solidFill>
                  <a:schemeClr val="tx1"/>
                </a:solidFill>
                <a:effectLst/>
                <a:latin typeface="+mn-lt"/>
                <a:ea typeface="+mn-ea"/>
                <a:cs typeface="+mn-cs"/>
              </a:rPr>
              <a:t> target API calls. We </a:t>
            </a:r>
            <a:r>
              <a:rPr lang="en-US" sz="1200" kern="1200" dirty="0" smtClean="0">
                <a:solidFill>
                  <a:schemeClr val="tx1"/>
                </a:solidFill>
                <a:effectLst/>
                <a:latin typeface="+mn-lt"/>
                <a:ea typeface="+mn-ea"/>
                <a:cs typeface="+mn-cs"/>
              </a:rPr>
              <a:t>automate the creation of mapping databases for any given source or target APIs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6</a:t>
            </a:fld>
            <a:endParaRPr lang="en-US"/>
          </a:p>
        </p:txBody>
      </p:sp>
    </p:spTree>
    <p:extLst>
      <p:ext uri="{BB962C8B-B14F-4D97-AF65-F5344CB8AC3E}">
        <p14:creationId xmlns:p14="http://schemas.microsoft.com/office/powerpoint/2010/main" val="13649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simply have a mapping table which tells us which source API matches to which target API. We consider only names of methods not arguments. We consider only one to one /two mappings.</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7</a:t>
            </a:fld>
            <a:endParaRPr lang="en-US"/>
          </a:p>
        </p:txBody>
      </p:sp>
    </p:spTree>
    <p:extLst>
      <p:ext uri="{BB962C8B-B14F-4D97-AF65-F5344CB8AC3E}">
        <p14:creationId xmlns:p14="http://schemas.microsoft.com/office/powerpoint/2010/main" val="2632638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a:t>
            </a:r>
            <a:r>
              <a:rPr lang="en-US" baseline="0" dirty="0" smtClean="0"/>
              <a:t> is the mapping table valid?</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8</a:t>
            </a:fld>
            <a:endParaRPr lang="en-US"/>
          </a:p>
        </p:txBody>
      </p:sp>
    </p:spTree>
    <p:extLst>
      <p:ext uri="{BB962C8B-B14F-4D97-AF65-F5344CB8AC3E}">
        <p14:creationId xmlns:p14="http://schemas.microsoft.com/office/powerpoint/2010/main" val="1595921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have two projects with us. One is Rosetta mapper and the Rosetta classifier. Rosetta</a:t>
            </a:r>
            <a:r>
              <a:rPr lang="en-US" baseline="0" dirty="0" smtClean="0"/>
              <a:t> mapper fills up the mapping table while the Rosetta classifier validates it.</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9</a:t>
            </a:fld>
            <a:endParaRPr lang="en-US"/>
          </a:p>
        </p:txBody>
      </p:sp>
    </p:spTree>
    <p:extLst>
      <p:ext uri="{BB962C8B-B14F-4D97-AF65-F5344CB8AC3E}">
        <p14:creationId xmlns:p14="http://schemas.microsoft.com/office/powerpoint/2010/main" val="3258711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1205F0-2BB2-4ACD-B03D-685600D04D91}"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84653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6C845F-638B-4F3C-947E-D56C0FEC9BD7}"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480040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8F133A-0326-444F-A682-7D54672ED347}"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67074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8574E9-7FB2-48D4-9875-DFFFD782A710}"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398787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B1A9E5-57C7-460F-8EE5-E36324D8B0F8}"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07201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1C4AA6-1350-4CEC-9E10-8534831CCB20}" type="datetime1">
              <a:rPr lang="en-US" smtClean="0"/>
              <a:t>11/29/2012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349520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9F004A-B00D-4BC5-B6F6-FC4C8680EB70}" type="datetime1">
              <a:rPr lang="en-US" smtClean="0"/>
              <a:t>11/29/2012</a:t>
            </a:fld>
            <a:endParaRPr lang="en-US"/>
          </a:p>
        </p:txBody>
      </p:sp>
      <p:sp>
        <p:nvSpPr>
          <p:cNvPr id="8" name="Footer Placeholder 7"/>
          <p:cNvSpPr>
            <a:spLocks noGrp="1"/>
          </p:cNvSpPr>
          <p:nvPr>
            <p:ph type="ftr" sz="quarter" idx="11"/>
          </p:nvPr>
        </p:nvSpPr>
        <p:spPr/>
        <p:txBody>
          <a:bodyPr/>
          <a:lstStyle/>
          <a:p>
            <a:r>
              <a:rPr lang="en-US" smtClean="0"/>
              <a:t>Yogesh Padmanaban</a:t>
            </a:r>
            <a:endParaRPr lang="en-US"/>
          </a:p>
        </p:txBody>
      </p:sp>
      <p:sp>
        <p:nvSpPr>
          <p:cNvPr id="9" name="Slide Number Placeholder 8"/>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407466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B84A79-9DB0-4BA3-890B-A25637D8AE70}" type="datetime1">
              <a:rPr lang="en-US" smtClean="0"/>
              <a:t>11/29/2012</a:t>
            </a:fld>
            <a:endParaRPr lang="en-US"/>
          </a:p>
        </p:txBody>
      </p:sp>
      <p:sp>
        <p:nvSpPr>
          <p:cNvPr id="4" name="Footer Placeholder 3"/>
          <p:cNvSpPr>
            <a:spLocks noGrp="1"/>
          </p:cNvSpPr>
          <p:nvPr>
            <p:ph type="ftr" sz="quarter" idx="11"/>
          </p:nvPr>
        </p:nvSpPr>
        <p:spPr/>
        <p:txBody>
          <a:bodyPr/>
          <a:lstStyle/>
          <a:p>
            <a:r>
              <a:rPr lang="en-US" smtClean="0"/>
              <a:t>Yogesh Padmanaban</a:t>
            </a:r>
            <a:endParaRPr lang="en-US"/>
          </a:p>
        </p:txBody>
      </p:sp>
      <p:sp>
        <p:nvSpPr>
          <p:cNvPr id="5" name="Slide Number Placeholder 4"/>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270229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EA68C-86FC-4B79-9ADF-98B31745B64A}" type="datetime1">
              <a:rPr lang="en-US" smtClean="0"/>
              <a:t>11/29/2012</a:t>
            </a:fld>
            <a:endParaRPr lang="en-US"/>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4" name="Slide Number Placeholder 3"/>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82230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EACEDD-F40A-47BB-9F01-504559936184}" type="datetime1">
              <a:rPr lang="en-US" smtClean="0"/>
              <a:t>11/29/2012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330255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4859E0-2E26-4247-A4DA-3356A48E0DEE}" type="datetime1">
              <a:rPr lang="en-US" smtClean="0"/>
              <a:t>11/29/2012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47865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92151-A764-4157-9DC9-40CB5FEB88E2}" type="datetime1">
              <a:rPr lang="en-US" smtClean="0"/>
              <a:t>11/29/2012</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Yogesh Padmanaban</a:t>
            </a:r>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F656C-6828-4728-8292-154E5E3A9B6B}" type="slidenum">
              <a:rPr lang="en-US" smtClean="0"/>
              <a:t>‹#›</a:t>
            </a:fld>
            <a:endParaRPr lang="en-US"/>
          </a:p>
        </p:txBody>
      </p:sp>
    </p:spTree>
    <p:extLst>
      <p:ext uri="{BB962C8B-B14F-4D97-AF65-F5344CB8AC3E}">
        <p14:creationId xmlns:p14="http://schemas.microsoft.com/office/powerpoint/2010/main" val="342018912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2.jp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5.jpeg"/><Relationship Id="rId7"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jpg"/><Relationship Id="rId7"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30.jpg"/><Relationship Id="rId4" Type="http://schemas.openxmlformats.org/officeDocument/2006/relationships/image" Target="../media/image25.jpe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18" Type="http://schemas.openxmlformats.org/officeDocument/2006/relationships/image" Target="../media/image16.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jpg"/><Relationship Id="rId2" Type="http://schemas.openxmlformats.org/officeDocument/2006/relationships/notesSlide" Target="../notesSlides/notesSlide2.xml"/><Relationship Id="rId16"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22.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7.jpg"/><Relationship Id="rId18" Type="http://schemas.openxmlformats.org/officeDocument/2006/relationships/image" Target="../media/image16.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jpg"/><Relationship Id="rId2" Type="http://schemas.openxmlformats.org/officeDocument/2006/relationships/notesSlide" Target="../notesSlides/notesSlide3.xml"/><Relationship Id="rId16"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2.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2.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05.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4.jpg"/><Relationship Id="rId5" Type="http://schemas.openxmlformats.org/officeDocument/2006/relationships/image" Target="../media/image103.jpeg"/><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775" y="577574"/>
            <a:ext cx="10442712" cy="2387600"/>
          </a:xfrm>
        </p:spPr>
        <p:txBody>
          <a:bodyPr>
            <a:normAutofit/>
          </a:bodyPr>
          <a:lstStyle/>
          <a:p>
            <a:r>
              <a:rPr lang="en-US" sz="4000" dirty="0" smtClean="0"/>
              <a:t>Learning API </a:t>
            </a:r>
            <a:r>
              <a:rPr lang="en-US" sz="4000" dirty="0" smtClean="0"/>
              <a:t>mappings for Programming Platforms</a:t>
            </a:r>
            <a:endParaRPr lang="en-US" sz="4000" dirty="0"/>
          </a:p>
        </p:txBody>
      </p:sp>
      <p:sp>
        <p:nvSpPr>
          <p:cNvPr id="3" name="Subtitle 2"/>
          <p:cNvSpPr>
            <a:spLocks noGrp="1"/>
          </p:cNvSpPr>
          <p:nvPr>
            <p:ph type="subTitle" idx="1"/>
          </p:nvPr>
        </p:nvSpPr>
        <p:spPr/>
        <p:txBody>
          <a:bodyPr>
            <a:normAutofit/>
          </a:bodyPr>
          <a:lstStyle/>
          <a:p>
            <a:r>
              <a:rPr lang="en-US" dirty="0" smtClean="0"/>
              <a:t>Yogesh Padmanaban</a:t>
            </a:r>
          </a:p>
          <a:p>
            <a:r>
              <a:rPr lang="en-US" dirty="0" smtClean="0"/>
              <a:t>Computer Science Department</a:t>
            </a:r>
          </a:p>
          <a:p>
            <a:r>
              <a:rPr lang="en-US" dirty="0" smtClean="0"/>
              <a:t>Rutgers University</a:t>
            </a:r>
            <a:endParaRPr lang="en-US" dirty="0"/>
          </a:p>
        </p:txBody>
      </p:sp>
      <p:sp>
        <p:nvSpPr>
          <p:cNvPr id="4" name="Rectangle 3"/>
          <p:cNvSpPr/>
          <p:nvPr/>
        </p:nvSpPr>
        <p:spPr>
          <a:xfrm>
            <a:off x="1007165" y="5430838"/>
            <a:ext cx="10243932" cy="461665"/>
          </a:xfrm>
          <a:prstGeom prst="rect">
            <a:avLst/>
          </a:prstGeom>
        </p:spPr>
        <p:txBody>
          <a:bodyPr wrap="square">
            <a:spAutoFit/>
          </a:bodyPr>
          <a:lstStyle/>
          <a:p>
            <a:r>
              <a:rPr lang="en-US" sz="2400" dirty="0"/>
              <a:t>Committee: </a:t>
            </a:r>
            <a:r>
              <a:rPr lang="en-US" sz="2400" dirty="0" smtClean="0"/>
              <a:t>Prof. Vinod </a:t>
            </a:r>
            <a:r>
              <a:rPr lang="en-US" sz="2400" dirty="0"/>
              <a:t>Ganapathy (</a:t>
            </a:r>
            <a:r>
              <a:rPr lang="en-US" sz="2400" dirty="0" smtClean="0"/>
              <a:t>Chair), Prof. </a:t>
            </a:r>
            <a:r>
              <a:rPr lang="en-US" sz="2400" dirty="0" err="1" smtClean="0"/>
              <a:t>Badri</a:t>
            </a:r>
            <a:r>
              <a:rPr lang="en-US" sz="2400" dirty="0" smtClean="0"/>
              <a:t> </a:t>
            </a:r>
            <a:r>
              <a:rPr lang="en-US" sz="2400" dirty="0" err="1" smtClean="0"/>
              <a:t>Nath</a:t>
            </a:r>
            <a:r>
              <a:rPr lang="en-US" sz="2400" dirty="0" smtClean="0"/>
              <a:t>, Prof. Alex </a:t>
            </a:r>
            <a:r>
              <a:rPr lang="en-US" sz="2400" dirty="0" err="1" smtClean="0"/>
              <a:t>Borgida</a:t>
            </a:r>
            <a:r>
              <a:rPr lang="en-US" sz="2400" dirty="0" smtClean="0"/>
              <a:t>.</a:t>
            </a:r>
            <a:endParaRPr lang="en-US" sz="2400" dirty="0"/>
          </a:p>
        </p:txBody>
      </p:sp>
    </p:spTree>
    <p:extLst>
      <p:ext uri="{BB962C8B-B14F-4D97-AF65-F5344CB8AC3E}">
        <p14:creationId xmlns:p14="http://schemas.microsoft.com/office/powerpoint/2010/main" val="2516891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48" y="331138"/>
            <a:ext cx="10840579" cy="1010127"/>
          </a:xfrm>
        </p:spPr>
        <p:txBody>
          <a:bodyPr>
            <a:normAutofit/>
          </a:bodyPr>
          <a:lstStyle/>
          <a:p>
            <a:pPr algn="ctr"/>
            <a:r>
              <a:rPr lang="en-US" sz="3600" dirty="0" smtClean="0"/>
              <a:t>Mapping </a:t>
            </a:r>
            <a:r>
              <a:rPr lang="en-US" sz="3600" dirty="0" smtClean="0"/>
              <a:t>API of Java ME </a:t>
            </a:r>
            <a:r>
              <a:rPr lang="en-US" sz="3600" dirty="0" smtClean="0"/>
              <a:t>and Android Platform</a:t>
            </a:r>
            <a:endParaRPr lang="en-US" sz="3600" dirty="0"/>
          </a:p>
        </p:txBody>
      </p:sp>
      <p:sp>
        <p:nvSpPr>
          <p:cNvPr id="4" name="Date Placeholder 3"/>
          <p:cNvSpPr>
            <a:spLocks noGrp="1"/>
          </p:cNvSpPr>
          <p:nvPr>
            <p:ph type="dt" sz="half" idx="10"/>
          </p:nvPr>
        </p:nvSpPr>
        <p:spPr/>
        <p:txBody>
          <a:bodyPr/>
          <a:lstStyle/>
          <a:p>
            <a:fld id="{F697ACF7-759B-4A82-B1E3-52A8CEA66368}"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2" name="Slide Number Placeholder 21"/>
          <p:cNvSpPr>
            <a:spLocks noGrp="1"/>
          </p:cNvSpPr>
          <p:nvPr>
            <p:ph type="sldNum" sz="quarter" idx="12"/>
          </p:nvPr>
        </p:nvSpPr>
        <p:spPr/>
        <p:txBody>
          <a:bodyPr/>
          <a:lstStyle/>
          <a:p>
            <a:fld id="{AC6F656C-6828-4728-8292-154E5E3A9B6B}" type="slidenum">
              <a:rPr lang="en-US" smtClean="0"/>
              <a:t>10</a:t>
            </a:fld>
            <a:endParaRPr lang="en-US"/>
          </a:p>
        </p:txBody>
      </p:sp>
      <p:sp>
        <p:nvSpPr>
          <p:cNvPr id="14" name="Content Placeholder 2"/>
          <p:cNvSpPr txBox="1">
            <a:spLocks/>
          </p:cNvSpPr>
          <p:nvPr/>
        </p:nvSpPr>
        <p:spPr>
          <a:xfrm>
            <a:off x="1648690" y="1833825"/>
            <a:ext cx="4038600" cy="66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Graphics API</a:t>
            </a:r>
            <a:endParaRPr lang="en-US" dirty="0"/>
          </a:p>
        </p:txBody>
      </p:sp>
      <p:sp>
        <p:nvSpPr>
          <p:cNvPr id="15" name="Content Placeholder 3"/>
          <p:cNvSpPr txBox="1">
            <a:spLocks/>
          </p:cNvSpPr>
          <p:nvPr/>
        </p:nvSpPr>
        <p:spPr>
          <a:xfrm>
            <a:off x="7703866" y="1787014"/>
            <a:ext cx="4038600" cy="660400"/>
          </a:xfrm>
          <a:prstGeom prst="rect">
            <a:avLst/>
          </a:prstGeom>
        </p:spPr>
        <p:txBody>
          <a:bodyPr>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Graphics API</a:t>
            </a:r>
            <a:endParaRPr lang="en-US" dirty="0"/>
          </a:p>
        </p:txBody>
      </p:sp>
      <p:pic>
        <p:nvPicPr>
          <p:cNvPr id="16" name="Picture 15" descr="Screen Shot 2012-04-13 at 2.38.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144" y="3187988"/>
            <a:ext cx="4678220" cy="2923888"/>
          </a:xfrm>
          <a:prstGeom prst="rect">
            <a:avLst/>
          </a:prstGeom>
        </p:spPr>
      </p:pic>
      <p:pic>
        <p:nvPicPr>
          <p:cNvPr id="17" name="Content Placeholder 8" descr="Screen Shot 2012-04-13 at 2.45.08 PM.png"/>
          <p:cNvPicPr>
            <a:picLocks noChangeAspect="1"/>
          </p:cNvPicPr>
          <p:nvPr/>
        </p:nvPicPr>
        <p:blipFill>
          <a:blip r:embed="rId4">
            <a:extLst>
              <a:ext uri="{28A0092B-C50C-407E-A947-70E740481C1C}">
                <a14:useLocalDpi xmlns:a14="http://schemas.microsoft.com/office/drawing/2010/main" val="0"/>
              </a:ext>
            </a:extLst>
          </a:blip>
          <a:srcRect t="6003" b="6003"/>
          <a:stretch>
            <a:fillRect/>
          </a:stretch>
        </p:blipFill>
        <p:spPr>
          <a:xfrm>
            <a:off x="6179127" y="3187988"/>
            <a:ext cx="5316532" cy="292388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585739"/>
            <a:ext cx="720690" cy="87512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517" y="1653331"/>
            <a:ext cx="724522" cy="739937"/>
          </a:xfrm>
          <a:prstGeom prst="rect">
            <a:avLst/>
          </a:prstGeom>
        </p:spPr>
      </p:pic>
    </p:spTree>
    <p:extLst>
      <p:ext uri="{BB962C8B-B14F-4D97-AF65-F5344CB8AC3E}">
        <p14:creationId xmlns:p14="http://schemas.microsoft.com/office/powerpoint/2010/main" val="4250404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A6B5119-F462-4069-B452-ED6798E754E9}"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11</a:t>
            </a:fld>
            <a:endParaRPr lang="en-US"/>
          </a:p>
        </p:txBody>
      </p:sp>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lumMod val="65000"/>
                  </a:schemeClr>
                </a:solidFill>
              </a:rPr>
              <a:t>Motivation</a:t>
            </a:r>
          </a:p>
          <a:p>
            <a:r>
              <a:rPr lang="en-US" dirty="0" smtClean="0">
                <a:solidFill>
                  <a:schemeClr val="bg1">
                    <a:lumMod val="65000"/>
                  </a:schemeClr>
                </a:solidFill>
              </a:rPr>
              <a:t>Problem Definition</a:t>
            </a:r>
          </a:p>
          <a:p>
            <a:r>
              <a:rPr lang="en-US" b="1" dirty="0" smtClean="0"/>
              <a:t>Rosetta Classifier</a:t>
            </a:r>
          </a:p>
          <a:p>
            <a:r>
              <a:rPr lang="en-US" dirty="0" smtClean="0"/>
              <a:t>Rosetta Mapper</a:t>
            </a:r>
          </a:p>
          <a:p>
            <a:r>
              <a:rPr lang="en-US" dirty="0" smtClean="0"/>
              <a:t>Implementation</a:t>
            </a:r>
          </a:p>
          <a:p>
            <a:r>
              <a:rPr lang="en-US" dirty="0" smtClean="0"/>
              <a:t>Results</a:t>
            </a:r>
          </a:p>
          <a:p>
            <a:r>
              <a:rPr lang="en-US" dirty="0" smtClean="0"/>
              <a:t>Conclusion</a:t>
            </a:r>
            <a:endParaRPr lang="en-US" dirty="0"/>
          </a:p>
        </p:txBody>
      </p:sp>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mtClean="0"/>
              <a:t>Outline</a:t>
            </a:r>
            <a:endParaRPr lang="en-US" dirty="0"/>
          </a:p>
        </p:txBody>
      </p:sp>
    </p:spTree>
    <p:extLst>
      <p:ext uri="{BB962C8B-B14F-4D97-AF65-F5344CB8AC3E}">
        <p14:creationId xmlns:p14="http://schemas.microsoft.com/office/powerpoint/2010/main" val="2369019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352" y="1272654"/>
            <a:ext cx="1443844" cy="1082883"/>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874" y="4575188"/>
            <a:ext cx="1104900" cy="1447800"/>
          </a:xfrm>
          <a:prstGeom prst="rect">
            <a:avLst/>
          </a:prstGeom>
        </p:spPr>
      </p:pic>
      <p:sp>
        <p:nvSpPr>
          <p:cNvPr id="74" name="Title 1"/>
          <p:cNvSpPr txBox="1">
            <a:spLocks/>
          </p:cNvSpPr>
          <p:nvPr/>
        </p:nvSpPr>
        <p:spPr>
          <a:xfrm>
            <a:off x="1642797" y="-105004"/>
            <a:ext cx="8506869" cy="1143000"/>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dirty="0" smtClean="0"/>
              <a:t>Rosetta Classifier (Validate a mapping)</a:t>
            </a:r>
            <a:endParaRPr lang="en-US" dirty="0"/>
          </a:p>
        </p:txBody>
      </p:sp>
      <p:sp>
        <p:nvSpPr>
          <p:cNvPr id="79" name="Bent-Up Arrow 78"/>
          <p:cNvSpPr/>
          <p:nvPr/>
        </p:nvSpPr>
        <p:spPr>
          <a:xfrm rot="16200000" flipV="1">
            <a:off x="1855681" y="3867029"/>
            <a:ext cx="924899" cy="532545"/>
          </a:xfrm>
          <a:prstGeom prst="bentUpArrow">
            <a:avLst>
              <a:gd name="adj1" fmla="val 18021"/>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Bent-Up Arrow 79"/>
          <p:cNvSpPr/>
          <p:nvPr/>
        </p:nvSpPr>
        <p:spPr>
          <a:xfrm rot="5400000">
            <a:off x="1925436" y="2645353"/>
            <a:ext cx="785391" cy="4921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Bent-Up Arrow 80"/>
          <p:cNvSpPr/>
          <p:nvPr/>
        </p:nvSpPr>
        <p:spPr>
          <a:xfrm>
            <a:off x="4398124" y="2373148"/>
            <a:ext cx="379183" cy="81858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Bent-Up Arrow 81"/>
          <p:cNvSpPr/>
          <p:nvPr/>
        </p:nvSpPr>
        <p:spPr>
          <a:xfrm flipV="1">
            <a:off x="4404964" y="3663453"/>
            <a:ext cx="372343" cy="82114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745725" y="2828386"/>
            <a:ext cx="1393391"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Tracing</a:t>
            </a:r>
            <a:endParaRPr lang="en-US" dirty="0"/>
          </a:p>
        </p:txBody>
      </p:sp>
      <p:graphicFrame>
        <p:nvGraphicFramePr>
          <p:cNvPr id="84" name="Table 83"/>
          <p:cNvGraphicFramePr>
            <a:graphicFrameLocks noGrp="1"/>
          </p:cNvGraphicFramePr>
          <p:nvPr>
            <p:extLst>
              <p:ext uri="{D42A27DB-BD31-4B8C-83A1-F6EECF244321}">
                <p14:modId xmlns:p14="http://schemas.microsoft.com/office/powerpoint/2010/main" val="4094914746"/>
              </p:ext>
            </p:extLst>
          </p:nvPr>
        </p:nvGraphicFramePr>
        <p:xfrm>
          <a:off x="8865768" y="4622758"/>
          <a:ext cx="2824427" cy="1540963"/>
        </p:xfrm>
        <a:graphic>
          <a:graphicData uri="http://schemas.openxmlformats.org/drawingml/2006/table">
            <a:tbl>
              <a:tblPr firstRow="1" bandRow="1">
                <a:tableStyleId>{2A488322-F2BA-4B5B-9748-0D474271808F}</a:tableStyleId>
              </a:tblPr>
              <a:tblGrid>
                <a:gridCol w="801663"/>
                <a:gridCol w="886691"/>
                <a:gridCol w="1136073"/>
              </a:tblGrid>
              <a:tr h="598406">
                <a:tc>
                  <a:txBody>
                    <a:bodyPr/>
                    <a:lstStyle/>
                    <a:p>
                      <a:pPr algn="ctr"/>
                      <a:r>
                        <a:rPr lang="en-US" sz="1400" dirty="0" smtClean="0"/>
                        <a:t>J2ME method</a:t>
                      </a:r>
                      <a:endParaRPr lang="en-US" sz="1400" dirty="0"/>
                    </a:p>
                  </a:txBody>
                  <a:tcPr/>
                </a:tc>
                <a:tc>
                  <a:txBody>
                    <a:bodyPr/>
                    <a:lstStyle/>
                    <a:p>
                      <a:pPr algn="ctr"/>
                      <a:r>
                        <a:rPr lang="en-US" sz="1400" dirty="0" smtClean="0"/>
                        <a:t>Android</a:t>
                      </a:r>
                      <a:r>
                        <a:rPr lang="en-US" sz="1400" baseline="0" dirty="0" smtClean="0"/>
                        <a:t> method</a:t>
                      </a:r>
                      <a:endParaRPr lang="en-US" sz="1400" dirty="0"/>
                    </a:p>
                  </a:txBody>
                  <a:tcPr/>
                </a:tc>
                <a:tc>
                  <a:txBody>
                    <a:bodyPr/>
                    <a:lstStyle/>
                    <a:p>
                      <a:pPr algn="ctr"/>
                      <a:r>
                        <a:rPr lang="en-US" sz="1400" dirty="0" smtClean="0"/>
                        <a:t>Decision</a:t>
                      </a:r>
                      <a:r>
                        <a:rPr lang="en-US" sz="1400" baseline="0" dirty="0" smtClean="0"/>
                        <a:t> </a:t>
                      </a:r>
                      <a:endParaRPr lang="en-US" sz="1400" dirty="0"/>
                    </a:p>
                  </a:txBody>
                  <a:tcPr/>
                </a:tc>
              </a:tr>
              <a:tr h="479381">
                <a:tc>
                  <a:txBody>
                    <a:bodyPr/>
                    <a:lstStyle/>
                    <a:p>
                      <a:pPr algn="ctr"/>
                      <a:r>
                        <a:rPr lang="en-US" sz="1400" dirty="0" smtClean="0"/>
                        <a:t>setColor</a:t>
                      </a:r>
                      <a:endParaRPr lang="en-US" sz="1400" dirty="0"/>
                    </a:p>
                  </a:txBody>
                  <a:tcPr/>
                </a:tc>
                <a:tc>
                  <a:txBody>
                    <a:bodyPr/>
                    <a:lstStyle/>
                    <a:p>
                      <a:pPr algn="ctr"/>
                      <a:r>
                        <a:rPr lang="en-US" sz="1400" dirty="0" smtClean="0"/>
                        <a:t>setStyle</a:t>
                      </a:r>
                      <a:endParaRPr lang="en-US" sz="1400" dirty="0"/>
                    </a:p>
                  </a:txBody>
                  <a:tcPr/>
                </a:tc>
                <a:tc>
                  <a:txBody>
                    <a:bodyPr/>
                    <a:lstStyle/>
                    <a:p>
                      <a:pPr algn="ctr"/>
                      <a:r>
                        <a:rPr lang="en-US" sz="1400" dirty="0" smtClean="0"/>
                        <a:t>True</a:t>
                      </a:r>
                      <a:endParaRPr lang="en-US" sz="1400" dirty="0"/>
                    </a:p>
                  </a:txBody>
                  <a:tcPr/>
                </a:tc>
              </a:tr>
              <a:tr h="463176">
                <a:tc>
                  <a:txBody>
                    <a:bodyPr/>
                    <a:lstStyle/>
                    <a:p>
                      <a:pPr algn="ctr"/>
                      <a:r>
                        <a:rPr lang="en-US" sz="1400" dirty="0" smtClean="0"/>
                        <a:t>setColor</a:t>
                      </a:r>
                      <a:endParaRPr lang="en-US" sz="1400" dirty="0"/>
                    </a:p>
                  </a:txBody>
                  <a:tcPr/>
                </a:tc>
                <a:tc>
                  <a:txBody>
                    <a:bodyPr/>
                    <a:lstStyle/>
                    <a:p>
                      <a:pPr algn="ctr"/>
                      <a:r>
                        <a:rPr lang="en-US" sz="1400" dirty="0" smtClean="0"/>
                        <a:t>fillRect</a:t>
                      </a:r>
                      <a:endParaRPr lang="en-US" sz="1400" dirty="0"/>
                    </a:p>
                  </a:txBody>
                  <a:tcPr/>
                </a:tc>
                <a:tc>
                  <a:txBody>
                    <a:bodyPr/>
                    <a:lstStyle/>
                    <a:p>
                      <a:pPr algn="ctr"/>
                      <a:r>
                        <a:rPr lang="en-US" sz="1400" dirty="0" smtClean="0"/>
                        <a:t>False</a:t>
                      </a:r>
                      <a:endParaRPr lang="en-US" sz="1400" dirty="0"/>
                    </a:p>
                  </a:txBody>
                  <a:tcPr/>
                </a:tc>
              </a:tr>
            </a:tbl>
          </a:graphicData>
        </a:graphic>
      </p:graphicFrame>
      <p:sp>
        <p:nvSpPr>
          <p:cNvPr id="85" name="Rectangle 84"/>
          <p:cNvSpPr/>
          <p:nvPr/>
        </p:nvSpPr>
        <p:spPr>
          <a:xfrm>
            <a:off x="9327223" y="2891439"/>
            <a:ext cx="1450204"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Pattern Classification</a:t>
            </a:r>
            <a:endParaRPr lang="en-US" dirty="0"/>
          </a:p>
        </p:txBody>
      </p:sp>
      <p:sp>
        <p:nvSpPr>
          <p:cNvPr id="86" name="TextBox 85"/>
          <p:cNvSpPr txBox="1"/>
          <p:nvPr/>
        </p:nvSpPr>
        <p:spPr>
          <a:xfrm>
            <a:off x="181382" y="2812797"/>
            <a:ext cx="1437539" cy="9233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Collect</a:t>
            </a:r>
          </a:p>
          <a:p>
            <a:pPr algn="ctr"/>
            <a:r>
              <a:rPr lang="en-US" dirty="0" smtClean="0"/>
              <a:t> </a:t>
            </a:r>
            <a:r>
              <a:rPr lang="en-US" dirty="0" smtClean="0"/>
              <a:t>Same Applications</a:t>
            </a:r>
            <a:endParaRPr lang="en-US" dirty="0"/>
          </a:p>
        </p:txBody>
      </p:sp>
      <p:sp>
        <p:nvSpPr>
          <p:cNvPr id="87" name="Bent-Up Arrow 86"/>
          <p:cNvSpPr/>
          <p:nvPr/>
        </p:nvSpPr>
        <p:spPr>
          <a:xfrm rot="5400000">
            <a:off x="4719807" y="2585513"/>
            <a:ext cx="807480" cy="404968"/>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Bent-Up Arrow 87"/>
          <p:cNvSpPr/>
          <p:nvPr/>
        </p:nvSpPr>
        <p:spPr>
          <a:xfrm rot="16200000" flipV="1">
            <a:off x="4691896" y="3864169"/>
            <a:ext cx="804508" cy="436345"/>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4178210" y="1016818"/>
            <a:ext cx="1578638" cy="369332"/>
          </a:xfrm>
          <a:prstGeom prst="rect">
            <a:avLst/>
          </a:prstGeom>
          <a:noFill/>
        </p:spPr>
        <p:txBody>
          <a:bodyPr wrap="none" rtlCol="0">
            <a:spAutoFit/>
          </a:bodyPr>
          <a:lstStyle/>
          <a:p>
            <a:pPr algn="ctr"/>
            <a:r>
              <a:rPr lang="en-US" dirty="0" smtClean="0"/>
              <a:t>Java ME Traces</a:t>
            </a:r>
            <a:endParaRPr lang="en-US" dirty="0"/>
          </a:p>
        </p:txBody>
      </p:sp>
      <p:sp>
        <p:nvSpPr>
          <p:cNvPr id="90" name="TextBox 89"/>
          <p:cNvSpPr txBox="1"/>
          <p:nvPr/>
        </p:nvSpPr>
        <p:spPr>
          <a:xfrm>
            <a:off x="4182698" y="5612690"/>
            <a:ext cx="1574150" cy="369332"/>
          </a:xfrm>
          <a:prstGeom prst="rect">
            <a:avLst/>
          </a:prstGeom>
          <a:noFill/>
        </p:spPr>
        <p:txBody>
          <a:bodyPr wrap="none" rtlCol="0">
            <a:spAutoFit/>
          </a:bodyPr>
          <a:lstStyle/>
          <a:p>
            <a:pPr algn="ctr"/>
            <a:r>
              <a:rPr lang="en-US" dirty="0" smtClean="0"/>
              <a:t>Android Traces</a:t>
            </a:r>
            <a:endParaRPr lang="en-US" dirty="0"/>
          </a:p>
        </p:txBody>
      </p:sp>
      <p:sp>
        <p:nvSpPr>
          <p:cNvPr id="93" name="TextBox 92"/>
          <p:cNvSpPr txBox="1"/>
          <p:nvPr/>
        </p:nvSpPr>
        <p:spPr>
          <a:xfrm>
            <a:off x="243518" y="1500996"/>
            <a:ext cx="1596592" cy="369332"/>
          </a:xfrm>
          <a:prstGeom prst="rect">
            <a:avLst/>
          </a:prstGeom>
          <a:noFill/>
        </p:spPr>
        <p:txBody>
          <a:bodyPr wrap="none" rtlCol="0">
            <a:spAutoFit/>
          </a:bodyPr>
          <a:lstStyle/>
          <a:p>
            <a:pPr algn="ctr"/>
            <a:r>
              <a:rPr lang="en-US" dirty="0" smtClean="0"/>
              <a:t>Java ME </a:t>
            </a:r>
            <a:r>
              <a:rPr lang="en-US" dirty="0" smtClean="0"/>
              <a:t>games</a:t>
            </a:r>
            <a:endParaRPr lang="en-US" dirty="0"/>
          </a:p>
        </p:txBody>
      </p:sp>
      <p:sp>
        <p:nvSpPr>
          <p:cNvPr id="94" name="TextBox 93"/>
          <p:cNvSpPr txBox="1"/>
          <p:nvPr/>
        </p:nvSpPr>
        <p:spPr>
          <a:xfrm>
            <a:off x="71702" y="5231587"/>
            <a:ext cx="1592104" cy="369332"/>
          </a:xfrm>
          <a:prstGeom prst="rect">
            <a:avLst/>
          </a:prstGeom>
          <a:noFill/>
        </p:spPr>
        <p:txBody>
          <a:bodyPr wrap="none" rtlCol="0">
            <a:spAutoFit/>
          </a:bodyPr>
          <a:lstStyle/>
          <a:p>
            <a:pPr algn="ctr"/>
            <a:r>
              <a:rPr lang="en-US" dirty="0" smtClean="0"/>
              <a:t>Android </a:t>
            </a:r>
            <a:r>
              <a:rPr lang="en-US" dirty="0" smtClean="0"/>
              <a:t>games</a:t>
            </a:r>
            <a:endParaRPr lang="en-US" dirty="0"/>
          </a:p>
        </p:txBody>
      </p:sp>
      <p:sp>
        <p:nvSpPr>
          <p:cNvPr id="95" name="Right Arrow 94"/>
          <p:cNvSpPr/>
          <p:nvPr/>
        </p:nvSpPr>
        <p:spPr>
          <a:xfrm rot="5400000">
            <a:off x="9795551" y="2426800"/>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ate Placeholder 95"/>
          <p:cNvSpPr>
            <a:spLocks noGrp="1"/>
          </p:cNvSpPr>
          <p:nvPr>
            <p:ph type="dt" sz="half" idx="10"/>
          </p:nvPr>
        </p:nvSpPr>
        <p:spPr/>
        <p:txBody>
          <a:bodyPr/>
          <a:lstStyle/>
          <a:p>
            <a:fld id="{FFD905C6-43CD-4A56-8186-A9C27FB29938}" type="datetime1">
              <a:rPr lang="en-US" smtClean="0"/>
              <a:t>11/29/2012</a:t>
            </a:fld>
            <a:endParaRPr lang="en-US" dirty="0"/>
          </a:p>
        </p:txBody>
      </p:sp>
      <p:sp>
        <p:nvSpPr>
          <p:cNvPr id="97" name="Footer Placeholder 96"/>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12</a:t>
            </a:fld>
            <a:endParaRPr lang="en-US"/>
          </a:p>
        </p:txBody>
      </p:sp>
      <p:sp>
        <p:nvSpPr>
          <p:cNvPr id="98" name="Rectangle 97"/>
          <p:cNvSpPr/>
          <p:nvPr/>
        </p:nvSpPr>
        <p:spPr>
          <a:xfrm>
            <a:off x="5547627" y="2940900"/>
            <a:ext cx="1142283" cy="9160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Generate Features </a:t>
            </a:r>
            <a:endParaRPr lang="en-US" dirty="0"/>
          </a:p>
        </p:txBody>
      </p:sp>
      <p:sp>
        <p:nvSpPr>
          <p:cNvPr id="32" name="Can 31"/>
          <p:cNvSpPr/>
          <p:nvPr/>
        </p:nvSpPr>
        <p:spPr>
          <a:xfrm>
            <a:off x="9544592" y="1011949"/>
            <a:ext cx="1001261"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33" name="Right Arrow 32"/>
          <p:cNvSpPr/>
          <p:nvPr/>
        </p:nvSpPr>
        <p:spPr>
          <a:xfrm rot="5400000">
            <a:off x="9795251" y="4116179"/>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383138" y="1457404"/>
            <a:ext cx="560227" cy="713016"/>
          </a:xfrm>
          <a:prstGeom prst="rect">
            <a:avLst/>
          </a:prstGeom>
        </p:spPr>
      </p:pic>
      <p:pic>
        <p:nvPicPr>
          <p:cNvPr id="44" name="Picture 43"/>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455360" y="1432565"/>
            <a:ext cx="560227" cy="713016"/>
          </a:xfrm>
          <a:prstGeom prst="rect">
            <a:avLst/>
          </a:prstGeom>
        </p:spPr>
      </p:pic>
      <p:pic>
        <p:nvPicPr>
          <p:cNvPr id="45" name="Picture 44"/>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563320" y="1392330"/>
            <a:ext cx="560227" cy="713016"/>
          </a:xfrm>
          <a:prstGeom prst="rect">
            <a:avLst/>
          </a:prstGeom>
        </p:spPr>
      </p:pic>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402232" y="4687832"/>
            <a:ext cx="560227" cy="713016"/>
          </a:xfrm>
          <a:prstGeom prst="rect">
            <a:avLst/>
          </a:prstGeom>
        </p:spPr>
      </p:pic>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474454" y="4662993"/>
            <a:ext cx="560227" cy="713016"/>
          </a:xfrm>
          <a:prstGeom prst="rect">
            <a:avLst/>
          </a:prstGeom>
        </p:spPr>
      </p:pic>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582414" y="4622758"/>
            <a:ext cx="560227" cy="713016"/>
          </a:xfrm>
          <a:prstGeom prst="rect">
            <a:avLst/>
          </a:prstGeom>
        </p:spPr>
      </p:pic>
      <p:pic>
        <p:nvPicPr>
          <p:cNvPr id="49" name="Picture 48"/>
          <p:cNvPicPr>
            <a:picLocks noChangeAspect="1"/>
          </p:cNvPicPr>
          <p:nvPr/>
        </p:nvPicPr>
        <p:blipFill rotWithShape="1">
          <a:blip r:embed="rId6" cstate="print">
            <a:extLst>
              <a:ext uri="{28A0092B-C50C-407E-A947-70E740481C1C}">
                <a14:useLocalDpi xmlns:a14="http://schemas.microsoft.com/office/drawing/2010/main" val="0"/>
              </a:ext>
            </a:extLst>
          </a:blip>
          <a:srcRect r="23280"/>
          <a:stretch/>
        </p:blipFill>
        <p:spPr>
          <a:xfrm>
            <a:off x="2051858" y="1444947"/>
            <a:ext cx="245293" cy="356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0" name="Picture 49"/>
          <p:cNvPicPr>
            <a:picLocks noChangeAspect="1"/>
          </p:cNvPicPr>
          <p:nvPr/>
        </p:nvPicPr>
        <p:blipFill rotWithShape="1">
          <a:blip r:embed="rId7">
            <a:extLst>
              <a:ext uri="{28A0092B-C50C-407E-A947-70E740481C1C}">
                <a14:useLocalDpi xmlns:a14="http://schemas.microsoft.com/office/drawing/2010/main" val="0"/>
              </a:ext>
            </a:extLst>
          </a:blip>
          <a:srcRect l="6779" t="13548" r="7172"/>
          <a:stretch/>
        </p:blipFill>
        <p:spPr>
          <a:xfrm>
            <a:off x="1741633" y="4855973"/>
            <a:ext cx="711636" cy="926492"/>
          </a:xfrm>
          <a:prstGeom prst="rect">
            <a:avLst/>
          </a:prstGeom>
          <a:ln>
            <a:noFill/>
          </a:ln>
          <a:effectLst>
            <a:softEdge rad="112500"/>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3800" y="2891439"/>
            <a:ext cx="996957" cy="941295"/>
          </a:xfrm>
          <a:prstGeom prst="rect">
            <a:avLst/>
          </a:prstGeom>
        </p:spPr>
      </p:pic>
      <p:sp>
        <p:nvSpPr>
          <p:cNvPr id="62" name="Right Arrow 61"/>
          <p:cNvSpPr/>
          <p:nvPr/>
        </p:nvSpPr>
        <p:spPr>
          <a:xfrm>
            <a:off x="6912127" y="3286580"/>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7565098" y="2334943"/>
            <a:ext cx="954364" cy="369332"/>
          </a:xfrm>
          <a:prstGeom prst="rect">
            <a:avLst/>
          </a:prstGeom>
          <a:noFill/>
        </p:spPr>
        <p:txBody>
          <a:bodyPr wrap="none" rtlCol="0">
            <a:spAutoFit/>
          </a:bodyPr>
          <a:lstStyle/>
          <a:p>
            <a:pPr algn="ctr"/>
            <a:r>
              <a:rPr lang="en-US" dirty="0" smtClean="0"/>
              <a:t>Data set</a:t>
            </a:r>
            <a:endParaRPr lang="en-US" dirty="0"/>
          </a:p>
        </p:txBody>
      </p:sp>
      <p:sp>
        <p:nvSpPr>
          <p:cNvPr id="64" name="Right Arrow 63"/>
          <p:cNvSpPr/>
          <p:nvPr/>
        </p:nvSpPr>
        <p:spPr>
          <a:xfrm>
            <a:off x="8741617" y="3267401"/>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210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1839951" y="357766"/>
            <a:ext cx="8777249" cy="1143000"/>
          </a:xfrm>
        </p:spPr>
        <p:txBody>
          <a:bodyPr>
            <a:normAutofit fontScale="90000"/>
          </a:bodyPr>
          <a:lstStyle/>
          <a:p>
            <a:r>
              <a:rPr lang="en-US" dirty="0" smtClean="0"/>
              <a:t>Collecting </a:t>
            </a:r>
            <a:r>
              <a:rPr lang="en-US" i="1" dirty="0" smtClean="0"/>
              <a:t>visually</a:t>
            </a:r>
            <a:r>
              <a:rPr lang="en-US" dirty="0" smtClean="0"/>
              <a:t> </a:t>
            </a:r>
            <a:r>
              <a:rPr lang="en-US" i="1" dirty="0" smtClean="0"/>
              <a:t>same</a:t>
            </a:r>
            <a:r>
              <a:rPr lang="en-US" dirty="0" smtClean="0"/>
              <a:t> application </a:t>
            </a:r>
            <a:r>
              <a:rPr lang="en-US" dirty="0"/>
              <a:t>p</a:t>
            </a:r>
            <a:r>
              <a:rPr lang="en-US" dirty="0" smtClean="0"/>
              <a:t>airs</a:t>
            </a:r>
            <a:endParaRPr lang="en-US" dirty="0"/>
          </a:p>
        </p:txBody>
      </p:sp>
      <p:sp>
        <p:nvSpPr>
          <p:cNvPr id="23" name="Content Placeholder 2"/>
          <p:cNvSpPr>
            <a:spLocks noGrp="1"/>
          </p:cNvSpPr>
          <p:nvPr>
            <p:ph idx="1"/>
          </p:nvPr>
        </p:nvSpPr>
        <p:spPr>
          <a:xfrm>
            <a:off x="2387600" y="1530929"/>
            <a:ext cx="8229600" cy="2324100"/>
          </a:xfrm>
        </p:spPr>
        <p:txBody>
          <a:bodyPr>
            <a:normAutofit/>
          </a:bodyPr>
          <a:lstStyle/>
          <a:p>
            <a:pPr marL="0" indent="0">
              <a:buNone/>
            </a:pPr>
            <a:r>
              <a:rPr lang="en-US" dirty="0" smtClean="0"/>
              <a:t>Collect same games on source and target platform </a:t>
            </a:r>
          </a:p>
          <a:p>
            <a:pPr lvl="1"/>
            <a:r>
              <a:rPr lang="en-US" dirty="0" smtClean="0"/>
              <a:t>Looks /feels/plays alike.</a:t>
            </a:r>
          </a:p>
          <a:p>
            <a:pPr lvl="1"/>
            <a:r>
              <a:rPr lang="en-US" dirty="0" smtClean="0"/>
              <a:t>Ex. chess on Java ME and chess on Android</a:t>
            </a:r>
            <a:endParaRPr lang="en-US" dirty="0"/>
          </a:p>
        </p:txBody>
      </p:sp>
      <p:sp>
        <p:nvSpPr>
          <p:cNvPr id="4" name="Date Placeholder 3"/>
          <p:cNvSpPr>
            <a:spLocks noGrp="1"/>
          </p:cNvSpPr>
          <p:nvPr>
            <p:ph type="dt" sz="half" idx="10"/>
          </p:nvPr>
        </p:nvSpPr>
        <p:spPr/>
        <p:txBody>
          <a:bodyPr/>
          <a:lstStyle/>
          <a:p>
            <a:fld id="{807B37E0-8080-4858-A1B5-118C4C2568BB}"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6" name="Slide Number Placeholder 35"/>
          <p:cNvSpPr>
            <a:spLocks noGrp="1"/>
          </p:cNvSpPr>
          <p:nvPr>
            <p:ph type="sldNum" sz="quarter" idx="12"/>
          </p:nvPr>
        </p:nvSpPr>
        <p:spPr/>
        <p:txBody>
          <a:bodyPr/>
          <a:lstStyle/>
          <a:p>
            <a:fld id="{AC6F656C-6828-4728-8292-154E5E3A9B6B}" type="slidenum">
              <a:rPr lang="en-US" smtClean="0"/>
              <a:t>13</a:t>
            </a:fld>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750" y="3635517"/>
            <a:ext cx="1104900" cy="1447800"/>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2088" y="3753608"/>
            <a:ext cx="1443844" cy="1082883"/>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450" y="5257693"/>
            <a:ext cx="2228850" cy="124777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9297" y="4102100"/>
            <a:ext cx="1743075" cy="26193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051" y="4254238"/>
            <a:ext cx="2438400" cy="18288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6352" y="5899849"/>
            <a:ext cx="1543050" cy="44767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7789" y="5479123"/>
            <a:ext cx="1400175" cy="333375"/>
          </a:xfrm>
          <a:prstGeom prst="rect">
            <a:avLst/>
          </a:prstGeom>
        </p:spPr>
      </p:pic>
    </p:spTree>
    <p:extLst>
      <p:ext uri="{BB962C8B-B14F-4D97-AF65-F5344CB8AC3E}">
        <p14:creationId xmlns:p14="http://schemas.microsoft.com/office/powerpoint/2010/main" val="2262539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70059" y="-152947"/>
            <a:ext cx="8229600" cy="1143000"/>
          </a:xfrm>
        </p:spPr>
        <p:txBody>
          <a:bodyPr/>
          <a:lstStyle/>
          <a:p>
            <a:pPr algn="ctr"/>
            <a:r>
              <a:rPr lang="en-US" dirty="0" smtClean="0"/>
              <a:t>Tracing</a:t>
            </a:r>
            <a:endParaRPr lang="en-US" dirty="0"/>
          </a:p>
        </p:txBody>
      </p:sp>
      <p:sp>
        <p:nvSpPr>
          <p:cNvPr id="4" name="Date Placeholder 3"/>
          <p:cNvSpPr>
            <a:spLocks noGrp="1"/>
          </p:cNvSpPr>
          <p:nvPr>
            <p:ph type="dt" sz="half" idx="10"/>
          </p:nvPr>
        </p:nvSpPr>
        <p:spPr/>
        <p:txBody>
          <a:bodyPr/>
          <a:lstStyle/>
          <a:p>
            <a:fld id="{C2B47E05-F461-49AB-87DC-904FE57731C7}"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7" name="Slide Number Placeholder 26"/>
          <p:cNvSpPr>
            <a:spLocks noGrp="1"/>
          </p:cNvSpPr>
          <p:nvPr>
            <p:ph type="sldNum" sz="quarter" idx="12"/>
          </p:nvPr>
        </p:nvSpPr>
        <p:spPr/>
        <p:txBody>
          <a:bodyPr/>
          <a:lstStyle/>
          <a:p>
            <a:fld id="{AC6F656C-6828-4728-8292-154E5E3A9B6B}" type="slidenum">
              <a:rPr lang="en-US" smtClean="0"/>
              <a:t>14</a:t>
            </a:fld>
            <a:endParaRPr lang="en-US"/>
          </a:p>
        </p:txBody>
      </p:sp>
      <p:sp>
        <p:nvSpPr>
          <p:cNvPr id="8" name="TextBox 7"/>
          <p:cNvSpPr txBox="1"/>
          <p:nvPr/>
        </p:nvSpPr>
        <p:spPr>
          <a:xfrm>
            <a:off x="413121" y="2411984"/>
            <a:ext cx="2314568" cy="369332"/>
          </a:xfrm>
          <a:prstGeom prst="rect">
            <a:avLst/>
          </a:prstGeom>
          <a:noFill/>
        </p:spPr>
        <p:txBody>
          <a:bodyPr wrap="none" rtlCol="0">
            <a:spAutoFit/>
          </a:bodyPr>
          <a:lstStyle/>
          <a:p>
            <a:r>
              <a:rPr lang="en-US" dirty="0" smtClean="0"/>
              <a:t> Java ME application</a:t>
            </a:r>
            <a:endParaRPr lang="en-US" dirty="0"/>
          </a:p>
        </p:txBody>
      </p:sp>
      <p:sp>
        <p:nvSpPr>
          <p:cNvPr id="9" name="TextBox 8"/>
          <p:cNvSpPr txBox="1"/>
          <p:nvPr/>
        </p:nvSpPr>
        <p:spPr>
          <a:xfrm>
            <a:off x="446093" y="6020483"/>
            <a:ext cx="2160918" cy="369332"/>
          </a:xfrm>
          <a:prstGeom prst="rect">
            <a:avLst/>
          </a:prstGeom>
          <a:noFill/>
        </p:spPr>
        <p:txBody>
          <a:bodyPr wrap="none" rtlCol="0">
            <a:spAutoFit/>
          </a:bodyPr>
          <a:lstStyle/>
          <a:p>
            <a:pPr algn="ctr"/>
            <a:r>
              <a:rPr lang="en-US" dirty="0" smtClean="0"/>
              <a:t>Android application</a:t>
            </a:r>
            <a:endParaRPr lang="en-US" dirty="0"/>
          </a:p>
        </p:txBody>
      </p:sp>
      <p:sp>
        <p:nvSpPr>
          <p:cNvPr id="10" name="Right Arrow 9"/>
          <p:cNvSpPr/>
          <p:nvPr/>
        </p:nvSpPr>
        <p:spPr>
          <a:xfrm>
            <a:off x="3145067" y="1778439"/>
            <a:ext cx="343516" cy="35226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ight Arrow 10"/>
          <p:cNvSpPr/>
          <p:nvPr/>
        </p:nvSpPr>
        <p:spPr>
          <a:xfrm>
            <a:off x="5686268" y="1774486"/>
            <a:ext cx="343516" cy="35226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ight Arrow 11"/>
          <p:cNvSpPr/>
          <p:nvPr/>
        </p:nvSpPr>
        <p:spPr>
          <a:xfrm>
            <a:off x="5752484" y="4837104"/>
            <a:ext cx="343516" cy="4298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TextBox 14"/>
          <p:cNvSpPr txBox="1"/>
          <p:nvPr/>
        </p:nvSpPr>
        <p:spPr>
          <a:xfrm>
            <a:off x="6267334" y="2357765"/>
            <a:ext cx="938847" cy="646331"/>
          </a:xfrm>
          <a:prstGeom prst="rect">
            <a:avLst/>
          </a:prstGeom>
          <a:noFill/>
        </p:spPr>
        <p:txBody>
          <a:bodyPr wrap="none" rtlCol="0">
            <a:spAutoFit/>
          </a:bodyPr>
          <a:lstStyle/>
          <a:p>
            <a:pPr algn="ctr"/>
            <a:r>
              <a:rPr lang="en-US" dirty="0" smtClean="0"/>
              <a:t>Java ME</a:t>
            </a:r>
          </a:p>
          <a:p>
            <a:pPr algn="ctr"/>
            <a:r>
              <a:rPr lang="en-US" dirty="0" smtClean="0"/>
              <a:t> Trace</a:t>
            </a:r>
            <a:endParaRPr lang="en-US" dirty="0"/>
          </a:p>
        </p:txBody>
      </p:sp>
      <p:sp>
        <p:nvSpPr>
          <p:cNvPr id="16" name="TextBox 15"/>
          <p:cNvSpPr txBox="1"/>
          <p:nvPr/>
        </p:nvSpPr>
        <p:spPr>
          <a:xfrm>
            <a:off x="6239925" y="5424714"/>
            <a:ext cx="993118" cy="646331"/>
          </a:xfrm>
          <a:prstGeom prst="rect">
            <a:avLst/>
          </a:prstGeom>
          <a:noFill/>
        </p:spPr>
        <p:txBody>
          <a:bodyPr wrap="none" rtlCol="0">
            <a:spAutoFit/>
          </a:bodyPr>
          <a:lstStyle/>
          <a:p>
            <a:pPr algn="ctr"/>
            <a:r>
              <a:rPr lang="en-US" dirty="0" smtClean="0"/>
              <a:t>Android</a:t>
            </a:r>
          </a:p>
          <a:p>
            <a:pPr algn="ctr"/>
            <a:r>
              <a:rPr lang="en-US" dirty="0" smtClean="0"/>
              <a:t> Trace</a:t>
            </a:r>
            <a:endParaRPr lang="en-US" dirty="0"/>
          </a:p>
        </p:txBody>
      </p:sp>
      <p:sp>
        <p:nvSpPr>
          <p:cNvPr id="18" name="Rectangle 17"/>
          <p:cNvSpPr/>
          <p:nvPr/>
        </p:nvSpPr>
        <p:spPr>
          <a:xfrm>
            <a:off x="3828674" y="1355708"/>
            <a:ext cx="1374589" cy="108975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Controlled Execution</a:t>
            </a:r>
            <a:endParaRPr lang="en-US" dirty="0"/>
          </a:p>
        </p:txBody>
      </p:sp>
      <p:sp>
        <p:nvSpPr>
          <p:cNvPr id="19" name="Rectangle 18"/>
          <p:cNvSpPr/>
          <p:nvPr/>
        </p:nvSpPr>
        <p:spPr>
          <a:xfrm>
            <a:off x="3895580" y="4548852"/>
            <a:ext cx="1374589" cy="108975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Controlled Execution</a:t>
            </a:r>
            <a:endParaRPr lang="en-US" dirty="0"/>
          </a:p>
        </p:txBody>
      </p:sp>
      <p:sp>
        <p:nvSpPr>
          <p:cNvPr id="20" name="Right Arrow 19"/>
          <p:cNvSpPr/>
          <p:nvPr/>
        </p:nvSpPr>
        <p:spPr>
          <a:xfrm>
            <a:off x="3147426" y="4851841"/>
            <a:ext cx="343516" cy="35181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6" y="857562"/>
            <a:ext cx="1964775" cy="147358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70" y="3378417"/>
            <a:ext cx="1743075" cy="2619375"/>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6456371" y="1438753"/>
            <a:ext cx="560227" cy="713016"/>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6366446" y="4563266"/>
            <a:ext cx="560227" cy="713016"/>
          </a:xfrm>
          <a:prstGeom prst="rect">
            <a:avLst/>
          </a:prstGeom>
        </p:spPr>
      </p:pic>
      <p:sp>
        <p:nvSpPr>
          <p:cNvPr id="34" name="TextBox 33"/>
          <p:cNvSpPr txBox="1"/>
          <p:nvPr/>
        </p:nvSpPr>
        <p:spPr>
          <a:xfrm>
            <a:off x="3700347" y="3387019"/>
            <a:ext cx="1768946" cy="369332"/>
          </a:xfrm>
          <a:prstGeom prst="rect">
            <a:avLst/>
          </a:prstGeom>
          <a:noFill/>
        </p:spPr>
        <p:txBody>
          <a:bodyPr wrap="none" rtlCol="0">
            <a:spAutoFit/>
          </a:bodyPr>
          <a:lstStyle/>
          <a:p>
            <a:pPr algn="ctr"/>
            <a:r>
              <a:rPr lang="en-US" b="1" i="1" dirty="0" smtClean="0"/>
              <a:t>// Same steps //</a:t>
            </a:r>
            <a:endParaRPr lang="en-US" b="1" i="1" dirty="0"/>
          </a:p>
        </p:txBody>
      </p:sp>
      <p:cxnSp>
        <p:nvCxnSpPr>
          <p:cNvPr id="3" name="Straight Arrow Connector 2"/>
          <p:cNvCxnSpPr>
            <a:stCxn id="34" idx="0"/>
          </p:cNvCxnSpPr>
          <p:nvPr/>
        </p:nvCxnSpPr>
        <p:spPr>
          <a:xfrm flipH="1" flipV="1">
            <a:off x="4560850" y="2445459"/>
            <a:ext cx="23970" cy="94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2"/>
            <a:endCxn id="19" idx="0"/>
          </p:cNvCxnSpPr>
          <p:nvPr/>
        </p:nvCxnSpPr>
        <p:spPr>
          <a:xfrm flipH="1">
            <a:off x="4582875" y="3756351"/>
            <a:ext cx="1945" cy="792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54874" y="1828378"/>
            <a:ext cx="65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54874" y="5017246"/>
            <a:ext cx="65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189063" y="638745"/>
            <a:ext cx="2170995" cy="231303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ourier"/>
                <a:cs typeface="Courier"/>
              </a:rPr>
              <a:t>...</a:t>
            </a:r>
          </a:p>
          <a:p>
            <a:r>
              <a:rPr lang="en-US" dirty="0">
                <a:latin typeface="Courier"/>
                <a:cs typeface="Courier"/>
              </a:rPr>
              <a:t>Graphics.setColor()</a:t>
            </a:r>
          </a:p>
          <a:p>
            <a:r>
              <a:rPr lang="en-US" dirty="0">
                <a:latin typeface="Courier"/>
                <a:cs typeface="Courier"/>
              </a:rPr>
              <a:t>Graphics.fillRect()</a:t>
            </a:r>
          </a:p>
          <a:p>
            <a:r>
              <a:rPr lang="en-US" dirty="0">
                <a:latin typeface="Courier"/>
                <a:cs typeface="Courier"/>
              </a:rPr>
              <a:t>Graphics.setColor()</a:t>
            </a:r>
          </a:p>
          <a:p>
            <a:r>
              <a:rPr lang="en-US" dirty="0">
                <a:latin typeface="Courier"/>
                <a:cs typeface="Courier"/>
              </a:rPr>
              <a:t>Graphics.fillRect()</a:t>
            </a:r>
          </a:p>
          <a:p>
            <a:r>
              <a:rPr lang="en-US" dirty="0">
                <a:latin typeface="Courier"/>
                <a:cs typeface="Courier"/>
              </a:rPr>
              <a:t>Graphics.fillRect()</a:t>
            </a:r>
          </a:p>
          <a:p>
            <a:r>
              <a:rPr lang="en-US" dirty="0">
                <a:latin typeface="Courier"/>
                <a:cs typeface="Courier"/>
              </a:rPr>
              <a:t>Graphics.fillRect()</a:t>
            </a:r>
          </a:p>
          <a:p>
            <a:r>
              <a:rPr lang="en-US" dirty="0">
                <a:latin typeface="Courier"/>
                <a:cs typeface="Courier"/>
              </a:rPr>
              <a:t>...</a:t>
            </a:r>
          </a:p>
        </p:txBody>
      </p:sp>
      <p:sp>
        <p:nvSpPr>
          <p:cNvPr id="42" name="Rectangle 41"/>
          <p:cNvSpPr/>
          <p:nvPr/>
        </p:nvSpPr>
        <p:spPr>
          <a:xfrm>
            <a:off x="8189063" y="3309273"/>
            <a:ext cx="2175208" cy="3117385"/>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ourier"/>
                <a:cs typeface="Courier"/>
              </a:rPr>
              <a:t>...</a:t>
            </a:r>
          </a:p>
          <a:p>
            <a:r>
              <a:rPr lang="en-US" dirty="0" err="1">
                <a:latin typeface="Courier"/>
                <a:cs typeface="Courier"/>
              </a:rPr>
              <a:t>Paint.setStyle</a:t>
            </a:r>
            <a:r>
              <a:rPr lang="en-US" dirty="0">
                <a:latin typeface="Courier"/>
                <a:cs typeface="Courier"/>
              </a:rPr>
              <a:t>()</a:t>
            </a:r>
          </a:p>
          <a:p>
            <a:r>
              <a:rPr lang="en-US" dirty="0" err="1">
                <a:latin typeface="Courier"/>
                <a:cs typeface="Courier"/>
              </a:rPr>
              <a:t>Color.parseColor</a:t>
            </a:r>
            <a:r>
              <a:rPr lang="en-US" dirty="0">
                <a:latin typeface="Courier"/>
                <a:cs typeface="Courier"/>
              </a:rPr>
              <a:t>()</a:t>
            </a:r>
          </a:p>
          <a:p>
            <a:r>
              <a:rPr lang="en-US" dirty="0" err="1">
                <a:latin typeface="Courier"/>
                <a:cs typeface="Courier"/>
              </a:rPr>
              <a:t>Paint.setStyle</a:t>
            </a:r>
            <a:r>
              <a:rPr lang="en-US" dirty="0">
                <a:latin typeface="Courier"/>
                <a:cs typeface="Courier"/>
              </a:rPr>
              <a:t>()</a:t>
            </a:r>
          </a:p>
          <a:p>
            <a:r>
              <a:rPr lang="en-US" dirty="0" err="1">
                <a:latin typeface="Courier"/>
                <a:cs typeface="Courier"/>
              </a:rPr>
              <a:t>Color.parseColor</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a:latin typeface="Courier"/>
                <a:cs typeface="Courier"/>
              </a:rPr>
              <a:t>...</a:t>
            </a:r>
          </a:p>
        </p:txBody>
      </p:sp>
      <p:sp>
        <p:nvSpPr>
          <p:cNvPr id="45" name="TextBox 44"/>
          <p:cNvSpPr txBox="1"/>
          <p:nvPr/>
        </p:nvSpPr>
        <p:spPr>
          <a:xfrm>
            <a:off x="11054366" y="2934560"/>
            <a:ext cx="1100173" cy="369332"/>
          </a:xfrm>
          <a:prstGeom prst="rect">
            <a:avLst/>
          </a:prstGeom>
          <a:solidFill>
            <a:schemeClr val="bg1"/>
          </a:solidFill>
        </p:spPr>
        <p:txBody>
          <a:bodyPr wrap="none" rtlCol="0">
            <a:spAutoFit/>
          </a:bodyPr>
          <a:lstStyle/>
          <a:p>
            <a:r>
              <a:rPr lang="en-US" dirty="0" smtClean="0">
                <a:solidFill>
                  <a:schemeClr val="accent2">
                    <a:lumMod val="75000"/>
                  </a:schemeClr>
                </a:solidFill>
              </a:rPr>
              <a:t>Trace pair</a:t>
            </a:r>
          </a:p>
        </p:txBody>
      </p:sp>
      <p:cxnSp>
        <p:nvCxnSpPr>
          <p:cNvPr id="46" name="Straight Arrow Connector 45"/>
          <p:cNvCxnSpPr/>
          <p:nvPr/>
        </p:nvCxnSpPr>
        <p:spPr>
          <a:xfrm>
            <a:off x="10550915" y="2411984"/>
            <a:ext cx="49923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0621097" y="3411914"/>
            <a:ext cx="429056" cy="41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7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Vertical)">
                                      <p:cBhvr>
                                        <p:cTn id="23" dur="500"/>
                                        <p:tgtEl>
                                          <p:spTgt spid="46"/>
                                        </p:tgtEl>
                                      </p:cBhvr>
                                    </p:animEffect>
                                  </p:childTnLst>
                                </p:cTn>
                              </p:par>
                              <p:par>
                                <p:cTn id="24" presetID="16" presetClass="entr" presetSubtype="21"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barn(inVertical)">
                                      <p:cBhvr>
                                        <p:cTn id="26" dur="500"/>
                                        <p:tgtEl>
                                          <p:spTgt spid="4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arn(inVertical)">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415"/>
            <a:ext cx="10515600" cy="605031"/>
          </a:xfrm>
        </p:spPr>
        <p:txBody>
          <a:bodyPr>
            <a:normAutofit fontScale="90000"/>
          </a:bodyPr>
          <a:lstStyle/>
          <a:p>
            <a:pPr algn="ctr"/>
            <a:r>
              <a:rPr lang="en-US" dirty="0" smtClean="0"/>
              <a:t>Generation of features</a:t>
            </a:r>
            <a:endParaRPr lang="en-US" dirty="0"/>
          </a:p>
        </p:txBody>
      </p:sp>
      <p:sp>
        <p:nvSpPr>
          <p:cNvPr id="3" name="Content Placeholder 2"/>
          <p:cNvSpPr>
            <a:spLocks noGrp="1"/>
          </p:cNvSpPr>
          <p:nvPr>
            <p:ph idx="1"/>
          </p:nvPr>
        </p:nvSpPr>
        <p:spPr>
          <a:xfrm>
            <a:off x="958273" y="822019"/>
            <a:ext cx="10515600" cy="4716153"/>
          </a:xfrm>
        </p:spPr>
        <p:txBody>
          <a:bodyPr/>
          <a:lstStyle/>
          <a:p>
            <a:r>
              <a:rPr lang="en-US" dirty="0" smtClean="0"/>
              <a:t>Mutual Information on frequency</a:t>
            </a:r>
          </a:p>
          <a:p>
            <a:r>
              <a:rPr lang="en-US" dirty="0" smtClean="0"/>
              <a:t>Mutual Information on position</a:t>
            </a:r>
          </a:p>
          <a:p>
            <a:r>
              <a:rPr lang="en-US" dirty="0" smtClean="0"/>
              <a:t>String edit-distance (Levenshtein distance)</a:t>
            </a:r>
          </a:p>
          <a:p>
            <a:r>
              <a:rPr lang="en-US" dirty="0" smtClean="0"/>
              <a:t>Digram</a:t>
            </a:r>
          </a:p>
          <a:p>
            <a:r>
              <a:rPr lang="en-US" dirty="0" smtClean="0"/>
              <a:t>Correlation coefficient of </a:t>
            </a:r>
            <a:r>
              <a:rPr lang="en-US" dirty="0"/>
              <a:t>relative </a:t>
            </a:r>
            <a:r>
              <a:rPr lang="en-US" dirty="0" smtClean="0"/>
              <a:t>frequency(Pearson’s)</a:t>
            </a:r>
          </a:p>
          <a:p>
            <a:r>
              <a:rPr lang="en-US" dirty="0" smtClean="0"/>
              <a:t>Longest Common Substring </a:t>
            </a:r>
            <a:r>
              <a:rPr lang="en-US" dirty="0" smtClean="0"/>
              <a:t>Length(LCSR)</a:t>
            </a:r>
            <a:endParaRPr lang="en-US" dirty="0" smtClean="0"/>
          </a:p>
          <a:p>
            <a:endParaRPr lang="en-US" dirty="0"/>
          </a:p>
        </p:txBody>
      </p:sp>
      <p:sp>
        <p:nvSpPr>
          <p:cNvPr id="4" name="Date Placeholder 3"/>
          <p:cNvSpPr>
            <a:spLocks noGrp="1"/>
          </p:cNvSpPr>
          <p:nvPr>
            <p:ph type="dt" sz="half" idx="10"/>
          </p:nvPr>
        </p:nvSpPr>
        <p:spPr/>
        <p:txBody>
          <a:bodyPr/>
          <a:lstStyle/>
          <a:p>
            <a:fld id="{B7639A19-4D19-420A-B72B-FCEF5DC9D840}"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15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133347540"/>
              </p:ext>
            </p:extLst>
          </p:nvPr>
        </p:nvGraphicFramePr>
        <p:xfrm>
          <a:off x="643503" y="3998347"/>
          <a:ext cx="9750448" cy="2094445"/>
        </p:xfrm>
        <a:graphic>
          <a:graphicData uri="http://schemas.openxmlformats.org/drawingml/2006/table">
            <a:tbl>
              <a:tblPr firstRow="1" bandRow="1">
                <a:tableStyleId>{5C22544A-7EE6-4342-B048-85BDC9FD1C3A}</a:tableStyleId>
              </a:tblPr>
              <a:tblGrid>
                <a:gridCol w="4232910"/>
                <a:gridCol w="1111792"/>
                <a:gridCol w="1126837"/>
                <a:gridCol w="1219200"/>
                <a:gridCol w="1191491"/>
                <a:gridCol w="868218"/>
              </a:tblGrid>
              <a:tr h="598856">
                <a:tc>
                  <a:txBody>
                    <a:bodyPr/>
                    <a:lstStyle/>
                    <a:p>
                      <a:r>
                        <a:rPr lang="en-US" dirty="0" smtClean="0"/>
                        <a:t>Mapping</a:t>
                      </a:r>
                      <a:endParaRPr lang="en-US" dirty="0"/>
                    </a:p>
                  </a:txBody>
                  <a:tcPr/>
                </a:tc>
                <a:tc>
                  <a:txBody>
                    <a:bodyPr/>
                    <a:lstStyle/>
                    <a:p>
                      <a:r>
                        <a:rPr lang="en-US" dirty="0" smtClean="0"/>
                        <a:t>Mut-freq</a:t>
                      </a:r>
                      <a:endParaRPr lang="en-US" dirty="0"/>
                    </a:p>
                  </a:txBody>
                  <a:tcPr/>
                </a:tc>
                <a:tc>
                  <a:txBody>
                    <a:bodyPr/>
                    <a:lstStyle/>
                    <a:p>
                      <a:r>
                        <a:rPr lang="en-US" dirty="0" smtClean="0"/>
                        <a:t>Mut-</a:t>
                      </a:r>
                      <a:r>
                        <a:rPr lang="en-US" dirty="0" err="1" smtClean="0"/>
                        <a:t>pos</a:t>
                      </a:r>
                      <a:endParaRPr lang="en-US" dirty="0"/>
                    </a:p>
                  </a:txBody>
                  <a:tcPr/>
                </a:tc>
                <a:tc>
                  <a:txBody>
                    <a:bodyPr/>
                    <a:lstStyle/>
                    <a:p>
                      <a:r>
                        <a:rPr lang="en-US" dirty="0" smtClean="0"/>
                        <a:t>String-Edit</a:t>
                      </a:r>
                      <a:endParaRPr lang="en-US" dirty="0"/>
                    </a:p>
                  </a:txBody>
                  <a:tcPr/>
                </a:tc>
                <a:tc>
                  <a:txBody>
                    <a:bodyPr/>
                    <a:lstStyle/>
                    <a:p>
                      <a:r>
                        <a:rPr lang="en-US" dirty="0" smtClean="0"/>
                        <a:t>Digram</a:t>
                      </a:r>
                      <a:r>
                        <a:rPr lang="en-US" baseline="0" dirty="0" smtClean="0"/>
                        <a:t> </a:t>
                      </a:r>
                      <a:endParaRPr lang="en-US" dirty="0"/>
                    </a:p>
                  </a:txBody>
                  <a:tcPr/>
                </a:tc>
                <a:tc>
                  <a:txBody>
                    <a:bodyPr/>
                    <a:lstStyle/>
                    <a:p>
                      <a:r>
                        <a:rPr lang="en-US" dirty="0" smtClean="0"/>
                        <a:t>LCSR</a:t>
                      </a:r>
                    </a:p>
                    <a:p>
                      <a:endParaRPr lang="en-US" dirty="0"/>
                    </a:p>
                  </a:txBody>
                  <a:tcPr/>
                </a:tc>
              </a:tr>
              <a:tr h="855509">
                <a:tc>
                  <a:txBody>
                    <a:bodyPr/>
                    <a:lstStyle/>
                    <a:p>
                      <a:pPr algn="ctr" fontAlgn="b"/>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0.696505</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0.04312</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3.772522</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tc>
              </a:tr>
              <a:tr h="598856">
                <a:tc>
                  <a:txBody>
                    <a:bodyPr/>
                    <a:lstStyle/>
                    <a:p>
                      <a:pPr algn="ctr" fontAlgn="b"/>
                      <a:r>
                        <a:rPr lang="en-US" sz="1800" b="0" i="0" u="none" strike="noStrike" dirty="0">
                          <a:solidFill>
                            <a:srgbClr val="000000"/>
                          </a:solidFill>
                          <a:effectLst/>
                          <a:latin typeface="Calibri" panose="020F0502020204030204" pitchFamily="34" charset="0"/>
                        </a:rPr>
                        <a:t>drawImage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::::::drawBitmap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0.768054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0.108727</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6.755305</a:t>
                      </a: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7</a:t>
                      </a:r>
                      <a:endParaRPr lang="en-US" sz="18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1870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38200" y="218941"/>
            <a:ext cx="10515600" cy="965915"/>
          </a:xfrm>
        </p:spPr>
        <p:txBody>
          <a:bodyPr>
            <a:noAutofit/>
          </a:bodyPr>
          <a:lstStyle/>
          <a:p>
            <a:pPr algn="ctr"/>
            <a:r>
              <a:rPr lang="en-US" sz="3200" dirty="0" smtClean="0"/>
              <a:t>Mutual </a:t>
            </a:r>
            <a:r>
              <a:rPr lang="en-US" sz="3200" dirty="0" smtClean="0"/>
              <a:t>Information</a:t>
            </a:r>
            <a:endParaRPr lang="en-US" sz="32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21660" y="884103"/>
                <a:ext cx="10515600" cy="2958606"/>
              </a:xfrm>
            </p:spPr>
            <p:txBody>
              <a:bodyPr>
                <a:normAutofit/>
              </a:bodyPr>
              <a:lstStyle/>
              <a:p>
                <a:pPr marL="0" indent="0">
                  <a:buNone/>
                </a:pPr>
                <a:endParaRPr lang="en-US" dirty="0" smtClean="0"/>
              </a:p>
              <a:p>
                <a:r>
                  <a:rPr lang="en-US" dirty="0" smtClean="0"/>
                  <a:t>Amount </a:t>
                </a:r>
                <a:r>
                  <a:rPr lang="en-US" dirty="0"/>
                  <a:t>of information shared between two random </a:t>
                </a:r>
                <a:r>
                  <a:rPr lang="en-US" dirty="0" smtClean="0"/>
                  <a:t>variables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sub>
                    </m:sSub>
                    <m:r>
                      <a:rPr lang="en-US" b="0" i="1" smtClean="0">
                        <a:latin typeface="Cambria Math" panose="02040503050406030204" pitchFamily="18" charset="0"/>
                      </a:rPr>
                      <m:t>  </m:t>
                    </m:r>
                    <m:r>
                      <a:rPr lang="en-US" i="1" dirty="0">
                        <a:latin typeface="Cambria Math" panose="02040503050406030204" pitchFamily="18" charset="0"/>
                      </a:rPr>
                      <m:t>𝑎𝑛𝑑</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1" i="1" smtClean="0">
                            <a:latin typeface="Cambria Math" panose="02040503050406030204" pitchFamily="18" charset="0"/>
                          </a:rPr>
                          <m:t> </m:t>
                        </m:r>
                        <m:r>
                          <a:rPr lang="en-US" b="1" i="1">
                            <a:latin typeface="Cambria Math" panose="02040503050406030204" pitchFamily="18" charset="0"/>
                          </a:rPr>
                          <m:t>𝑭</m:t>
                        </m:r>
                      </m:e>
                      <m:sub>
                        <m:r>
                          <a:rPr lang="en-US" b="1" i="1">
                            <a:latin typeface="Cambria Math" panose="02040503050406030204" pitchFamily="18" charset="0"/>
                          </a:rPr>
                          <m:t>𝒂</m:t>
                        </m:r>
                      </m:sub>
                    </m:sSub>
                    <m:r>
                      <a:rPr lang="en-US" i="1" dirty="0">
                        <a:latin typeface="Cambria Math" panose="02040503050406030204" pitchFamily="18" charset="0"/>
                      </a:rPr>
                      <m:t>.</m:t>
                    </m:r>
                  </m:oMath>
                </a14:m>
                <a:r>
                  <a:rPr lang="en-US" dirty="0"/>
                  <a:t> </a:t>
                </a:r>
                <a:endParaRPr lang="en-US" dirty="0" smtClean="0"/>
              </a:p>
              <a:p>
                <a:endParaRPr lang="en-US" dirty="0" smtClean="0"/>
              </a:p>
              <a:p>
                <a:r>
                  <a:rPr lang="en-US" dirty="0" smtClean="0"/>
                  <a:t> It </a:t>
                </a:r>
                <a:r>
                  <a:rPr lang="en-US" dirty="0"/>
                  <a:t>measures how much knowing one of </a:t>
                </a:r>
                <a:r>
                  <a:rPr lang="en-US" dirty="0" smtClean="0"/>
                  <a:t>the </a:t>
                </a:r>
                <a:r>
                  <a:rPr lang="en-US" dirty="0"/>
                  <a:t>variables reduces uncertainty about the other.</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21660" y="884103"/>
                <a:ext cx="10515600" cy="2958606"/>
              </a:xfrm>
              <a:blipFill rotWithShape="0">
                <a:blip r:embed="rId3"/>
                <a:stretch>
                  <a:fillRect l="-1043" b="-12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626125" y="4279437"/>
                <a:ext cx="11259403" cy="1457963"/>
              </a:xfrm>
              <a:prstGeom prst="rect">
                <a:avLst/>
              </a:prstGeom>
            </p:spPr>
            <p:txBody>
              <a:bodyPr wrap="square">
                <a:spAutoFit/>
              </a:bodyPr>
              <a:lstStyle/>
              <a:p>
                <a:r>
                  <a:rPr lang="en-US" sz="3200" dirty="0" smtClean="0"/>
                  <a:t> </a:t>
                </a:r>
                <a14:m>
                  <m:oMath xmlns:m="http://schemas.openxmlformats.org/officeDocument/2006/math">
                    <m:r>
                      <a:rPr lang="en-US" sz="3200" i="1" kern="100">
                        <a:solidFill>
                          <a:srgbClr val="00000A"/>
                        </a:solidFill>
                        <a:latin typeface="Cambria Math" panose="02040503050406030204" pitchFamily="18" charset="0"/>
                        <a:ea typeface="DejaVu Sans"/>
                        <a:cs typeface="Times New Roman" panose="02020603050405020304" pitchFamily="18" charset="0"/>
                      </a:rPr>
                      <m:t>𝐼</m:t>
                    </m:r>
                    <m:d>
                      <m:dPr>
                        <m:ctrlPr>
                          <a:rPr lang="en-US" sz="3200" i="1" kern="100">
                            <a:solidFill>
                              <a:srgbClr val="00000A"/>
                            </a:solidFill>
                            <a:latin typeface="Cambria Math" panose="02040503050406030204" pitchFamily="18" charset="0"/>
                            <a:ea typeface="DejaVu Sans"/>
                            <a:cs typeface="Times New Roman" panose="02020603050405020304" pitchFamily="18" charset="0"/>
                          </a:rPr>
                        </m:ctrlPr>
                      </m:dPr>
                      <m:e>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smtClean="0">
                                <a:latin typeface="Cambria Math" panose="02040503050406030204" pitchFamily="18" charset="0"/>
                              </a:rPr>
                              <m:t>𝒂</m:t>
                            </m:r>
                          </m:sub>
                        </m:sSub>
                      </m:e>
                    </m:d>
                    <m:r>
                      <a:rPr lang="en-US" sz="3200" i="1" kern="100">
                        <a:solidFill>
                          <a:srgbClr val="00000A"/>
                        </a:solidFill>
                        <a:latin typeface="Cambria Math" panose="02040503050406030204" pitchFamily="18" charset="0"/>
                        <a:ea typeface="DejaVu Sans"/>
                        <a:cs typeface="Times New Roman" panose="02020603050405020304" pitchFamily="18" charset="0"/>
                      </a:rPr>
                      <m:t>=</m:t>
                    </m:r>
                    <m:nary>
                      <m:naryPr>
                        <m:chr m:val="∑"/>
                        <m:limLoc m:val="undOvr"/>
                        <m:supHide m:val="on"/>
                        <m:ctrlPr>
                          <a:rPr lang="en-US" sz="3200" i="1" kern="100">
                            <a:solidFill>
                              <a:srgbClr val="00000A"/>
                            </a:solidFill>
                            <a:latin typeface="Cambria Math" panose="02040503050406030204" pitchFamily="18" charset="0"/>
                            <a:ea typeface="DejaVu Sans"/>
                            <a:cs typeface="Times New Roman" panose="02020603050405020304" pitchFamily="18" charset="0"/>
                          </a:rPr>
                        </m:ctrlPr>
                      </m:naryPr>
                      <m:sub>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 ∈ </m:t>
                        </m:r>
                        <m:r>
                          <a:rPr lang="en-US" sz="3200" i="1" kern="100">
                            <a:solidFill>
                              <a:srgbClr val="00000A"/>
                            </a:solidFill>
                            <a:latin typeface="Cambria Math" panose="02040503050406030204" pitchFamily="18" charset="0"/>
                            <a:ea typeface="DejaVu Sans"/>
                            <a:cs typeface="Times New Roman" panose="02020603050405020304" pitchFamily="18" charset="0"/>
                          </a:rPr>
                          <m:t>𝑌</m:t>
                        </m:r>
                      </m:sub>
                      <m:sup/>
                      <m:e>
                        <m:nary>
                          <m:naryPr>
                            <m:chr m:val="∑"/>
                            <m:limLoc m:val="undOvr"/>
                            <m:supHide m:val="on"/>
                            <m:ctrlPr>
                              <a:rPr lang="en-US" sz="3200" i="1" kern="100">
                                <a:solidFill>
                                  <a:srgbClr val="00000A"/>
                                </a:solidFill>
                                <a:latin typeface="Cambria Math" panose="02040503050406030204" pitchFamily="18" charset="0"/>
                                <a:ea typeface="DejaVu Sans"/>
                                <a:cs typeface="Times New Roman" panose="02020603050405020304" pitchFamily="18" charset="0"/>
                              </a:rPr>
                            </m:ctrlPr>
                          </m:naryPr>
                          <m:sub>
                            <m:r>
                              <a:rPr lang="en-US" sz="3200" i="1" kern="100">
                                <a:solidFill>
                                  <a:srgbClr val="00000A"/>
                                </a:solidFill>
                                <a:latin typeface="Cambria Math" panose="02040503050406030204" pitchFamily="18" charset="0"/>
                                <a:ea typeface="DejaVu Sans"/>
                                <a:cs typeface="Times New Roman" panose="02020603050405020304" pitchFamily="18" charset="0"/>
                              </a:rPr>
                              <m:t>𝑥</m:t>
                            </m:r>
                            <m:r>
                              <a:rPr lang="en-US" sz="3200" i="1" kern="100">
                                <a:solidFill>
                                  <a:srgbClr val="00000A"/>
                                </a:solidFill>
                                <a:latin typeface="Cambria Math" panose="02040503050406030204" pitchFamily="18" charset="0"/>
                                <a:ea typeface="DejaVu Sans"/>
                                <a:cs typeface="Times New Roman" panose="02020603050405020304" pitchFamily="18" charset="0"/>
                              </a:rPr>
                              <m:t> ∈ </m:t>
                            </m:r>
                            <m:r>
                              <a:rPr lang="en-US" sz="3200" i="1" kern="100">
                                <a:solidFill>
                                  <a:srgbClr val="00000A"/>
                                </a:solidFill>
                                <a:latin typeface="Cambria Math" panose="02040503050406030204" pitchFamily="18" charset="0"/>
                                <a:ea typeface="DejaVu Sans"/>
                                <a:cs typeface="Times New Roman" panose="02020603050405020304" pitchFamily="18" charset="0"/>
                              </a:rPr>
                              <m:t>𝑋</m:t>
                            </m:r>
                          </m:sub>
                          <m:sup/>
                          <m:e>
                            <m:r>
                              <a:rPr lang="en-US" sz="3200" i="1" kern="100">
                                <a:solidFill>
                                  <a:srgbClr val="00000A"/>
                                </a:solidFill>
                                <a:latin typeface="Cambria Math" panose="02040503050406030204" pitchFamily="18" charset="0"/>
                                <a:ea typeface="DejaVu Sans"/>
                                <a:cs typeface="Times New Roman" panose="02020603050405020304" pitchFamily="18" charset="0"/>
                              </a:rPr>
                              <m:t>𝑝</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𝑥</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𝒂</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m:t>
                            </m:r>
                            <m:func>
                              <m:funcPr>
                                <m:ctrlPr>
                                  <a:rPr lang="en-US" sz="3200" i="1" kern="100">
                                    <a:solidFill>
                                      <a:srgbClr val="00000A"/>
                                    </a:solidFill>
                                    <a:latin typeface="Cambria Math" panose="02040503050406030204" pitchFamily="18" charset="0"/>
                                    <a:ea typeface="DejaVu Sans"/>
                                    <a:cs typeface="Times New Roman" panose="02020603050405020304" pitchFamily="18" charset="0"/>
                                  </a:rPr>
                                </m:ctrlPr>
                              </m:funcPr>
                              <m:fName>
                                <m:r>
                                  <m:rPr>
                                    <m:sty m:val="p"/>
                                  </m:rPr>
                                  <a:rPr lang="en-US" sz="3200" kern="100">
                                    <a:solidFill>
                                      <a:srgbClr val="00000A"/>
                                    </a:solidFill>
                                    <a:latin typeface="Cambria Math" panose="02040503050406030204" pitchFamily="18" charset="0"/>
                                    <a:ea typeface="DejaVu Sans"/>
                                    <a:cs typeface="Times New Roman" panose="02020603050405020304" pitchFamily="18" charset="0"/>
                                  </a:rPr>
                                  <m:t>log</m:t>
                                </m:r>
                              </m:fName>
                              <m:e>
                                <m:d>
                                  <m:dPr>
                                    <m:ctrlPr>
                                      <a:rPr lang="en-US" sz="3200" i="1" kern="100">
                                        <a:solidFill>
                                          <a:srgbClr val="00000A"/>
                                        </a:solidFill>
                                        <a:latin typeface="Cambria Math" panose="02040503050406030204" pitchFamily="18" charset="0"/>
                                        <a:ea typeface="DejaVu Sans"/>
                                        <a:cs typeface="Times New Roman" panose="02020603050405020304" pitchFamily="18" charset="0"/>
                                      </a:rPr>
                                    </m:ctrlPr>
                                  </m:dPr>
                                  <m:e>
                                    <m:r>
                                      <a:rPr lang="en-US" sz="3200" i="1" kern="100">
                                        <a:solidFill>
                                          <a:srgbClr val="00000A"/>
                                        </a:solidFill>
                                        <a:latin typeface="Cambria Math" panose="02040503050406030204" pitchFamily="18" charset="0"/>
                                        <a:ea typeface="DejaVu Sans"/>
                                        <a:cs typeface="Times New Roman" panose="02020603050405020304" pitchFamily="18" charset="0"/>
                                      </a:rPr>
                                      <m:t> </m:t>
                                    </m:r>
                                    <m:f>
                                      <m:fPr>
                                        <m:ctrlPr>
                                          <a:rPr lang="en-US" sz="3200" i="1" kern="100">
                                            <a:solidFill>
                                              <a:srgbClr val="00000A"/>
                                            </a:solidFill>
                                            <a:latin typeface="Cambria Math" panose="02040503050406030204" pitchFamily="18" charset="0"/>
                                            <a:ea typeface="DejaVu Sans"/>
                                            <a:cs typeface="Times New Roman" panose="02020603050405020304" pitchFamily="18" charset="0"/>
                                          </a:rPr>
                                        </m:ctrlPr>
                                      </m:fPr>
                                      <m:num>
                                        <m:r>
                                          <a:rPr lang="en-US" sz="3200" i="1" kern="100">
                                            <a:solidFill>
                                              <a:srgbClr val="00000A"/>
                                            </a:solidFill>
                                            <a:latin typeface="Cambria Math" panose="02040503050406030204" pitchFamily="18" charset="0"/>
                                            <a:ea typeface="DejaVu Sans"/>
                                            <a:cs typeface="Times New Roman" panose="02020603050405020304" pitchFamily="18" charset="0"/>
                                          </a:rPr>
                                          <m:t>𝑝</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𝑥</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𝒂</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m:t>
                                        </m:r>
                                      </m:num>
                                      <m:den>
                                        <m:r>
                                          <a:rPr lang="en-US" sz="3200" i="1" kern="100">
                                            <a:solidFill>
                                              <a:srgbClr val="00000A"/>
                                            </a:solidFill>
                                            <a:latin typeface="Cambria Math" panose="02040503050406030204" pitchFamily="18" charset="0"/>
                                            <a:ea typeface="DejaVu Sans"/>
                                            <a:cs typeface="Times New Roman" panose="02020603050405020304" pitchFamily="18" charset="0"/>
                                          </a:rPr>
                                          <m:t>𝑝</m:t>
                                        </m:r>
                                        <m:d>
                                          <m:dPr>
                                            <m:ctrlPr>
                                              <a:rPr lang="en-US" sz="3200" i="1" kern="100">
                                                <a:solidFill>
                                                  <a:srgbClr val="00000A"/>
                                                </a:solidFill>
                                                <a:latin typeface="Cambria Math" panose="02040503050406030204" pitchFamily="18" charset="0"/>
                                                <a:ea typeface="DejaVu Sans"/>
                                                <a:cs typeface="Times New Roman" panose="02020603050405020304" pitchFamily="18" charset="0"/>
                                              </a:rPr>
                                            </m:ctrlPr>
                                          </m:dPr>
                                          <m:e>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𝑥</m:t>
                                            </m:r>
                                          </m:e>
                                        </m:d>
                                        <m:r>
                                          <a:rPr lang="en-US" sz="3200" i="1" kern="100">
                                            <a:solidFill>
                                              <a:srgbClr val="00000A"/>
                                            </a:solidFill>
                                            <a:latin typeface="Cambria Math" panose="02040503050406030204" pitchFamily="18" charset="0"/>
                                            <a:ea typeface="DejaVu Sans"/>
                                            <a:cs typeface="Times New Roman" panose="02020603050405020304" pitchFamily="18" charset="0"/>
                                          </a:rPr>
                                          <m:t>𝑝</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𝒂</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m:t>
                                        </m:r>
                                      </m:den>
                                    </m:f>
                                    <m:r>
                                      <a:rPr lang="en-US" sz="3200" i="1" kern="100">
                                        <a:solidFill>
                                          <a:srgbClr val="00000A"/>
                                        </a:solidFill>
                                        <a:latin typeface="Cambria Math" panose="02040503050406030204" pitchFamily="18" charset="0"/>
                                        <a:ea typeface="DejaVu Sans"/>
                                        <a:cs typeface="Times New Roman" panose="02020603050405020304" pitchFamily="18" charset="0"/>
                                      </a:rPr>
                                      <m:t> </m:t>
                                    </m:r>
                                  </m:e>
                                </m:d>
                              </m:e>
                            </m:func>
                          </m:e>
                        </m:nary>
                      </m:e>
                    </m:nary>
                  </m:oMath>
                </a14:m>
                <a:endParaRPr lang="en-US" sz="3200" kern="100" dirty="0">
                  <a:solidFill>
                    <a:srgbClr val="00000A"/>
                  </a:solidFill>
                  <a:latin typeface="Calibri" panose="020F0502020204030204" pitchFamily="34" charset="0"/>
                  <a:ea typeface="DejaVu Sans"/>
                  <a:cs typeface="Times New Roman" panose="02020603050405020304" pitchFamily="18" charset="0"/>
                </a:endParaRPr>
              </a:p>
              <a:p>
                <a:endParaRPr lang="en-US" sz="3000" dirty="0"/>
              </a:p>
            </p:txBody>
          </p:sp>
        </mc:Choice>
        <mc:Fallback>
          <p:sp>
            <p:nvSpPr>
              <p:cNvPr id="2" name="Rectangle 1"/>
              <p:cNvSpPr>
                <a:spLocks noRot="1" noChangeAspect="1" noMove="1" noResize="1" noEditPoints="1" noAdjustHandles="1" noChangeArrowheads="1" noChangeShapeType="1" noTextEdit="1"/>
              </p:cNvSpPr>
              <p:nvPr/>
            </p:nvSpPr>
            <p:spPr>
              <a:xfrm>
                <a:off x="626125" y="4279437"/>
                <a:ext cx="11259403" cy="1457963"/>
              </a:xfrm>
              <a:prstGeom prst="rect">
                <a:avLst/>
              </a:prstGeom>
              <a:blipFill rotWithShape="0">
                <a:blip r:embed="rId4"/>
                <a:stretch>
                  <a:fillRect/>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C1D746EE-1C44-472C-9E91-FBB1977A9B4A}" type="datetime1">
              <a:rPr lang="en-US" smtClean="0"/>
              <a:t>11/29/2012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16</a:t>
            </a:fld>
            <a:endParaRPr lang="en-US"/>
          </a:p>
        </p:txBody>
      </p:sp>
    </p:spTree>
    <p:extLst>
      <p:ext uri="{BB962C8B-B14F-4D97-AF65-F5344CB8AC3E}">
        <p14:creationId xmlns:p14="http://schemas.microsoft.com/office/powerpoint/2010/main" val="3959459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a:xfrm>
            <a:off x="874161" y="10830"/>
            <a:ext cx="10515600" cy="335898"/>
          </a:xfrm>
        </p:spPr>
        <p:txBody>
          <a:bodyPr>
            <a:noAutofit/>
          </a:bodyPr>
          <a:lstStyle/>
          <a:p>
            <a:pPr algn="ctr"/>
            <a:r>
              <a:rPr lang="en-US" sz="3200" dirty="0" smtClean="0"/>
              <a:t>Mutual Information on frequency</a:t>
            </a:r>
            <a:endParaRPr lang="en-US" sz="3200" dirty="0"/>
          </a:p>
        </p:txBody>
      </p:sp>
      <p:sp>
        <p:nvSpPr>
          <p:cNvPr id="4" name="Rectangle 3"/>
          <p:cNvSpPr/>
          <p:nvPr/>
        </p:nvSpPr>
        <p:spPr>
          <a:xfrm>
            <a:off x="723928" y="1207702"/>
            <a:ext cx="759278" cy="94978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5" name="Rectangle 4"/>
          <p:cNvSpPr/>
          <p:nvPr/>
        </p:nvSpPr>
        <p:spPr>
          <a:xfrm>
            <a:off x="721206" y="1207701"/>
            <a:ext cx="762001"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6" name="Rectangle 5"/>
          <p:cNvSpPr/>
          <p:nvPr/>
        </p:nvSpPr>
        <p:spPr>
          <a:xfrm>
            <a:off x="715795" y="1444465"/>
            <a:ext cx="764692"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7" name="Rectangle 6"/>
          <p:cNvSpPr/>
          <p:nvPr/>
        </p:nvSpPr>
        <p:spPr>
          <a:xfrm>
            <a:off x="716871" y="1678054"/>
            <a:ext cx="763613"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t>
            </a:r>
            <a:endParaRPr lang="en-US" dirty="0"/>
          </a:p>
        </p:txBody>
      </p:sp>
      <p:sp>
        <p:nvSpPr>
          <p:cNvPr id="10" name="Rectangle 9"/>
          <p:cNvSpPr/>
          <p:nvPr/>
        </p:nvSpPr>
        <p:spPr>
          <a:xfrm>
            <a:off x="721206" y="1911751"/>
            <a:ext cx="758233" cy="252401"/>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11" name="Rectangle 10"/>
          <p:cNvSpPr/>
          <p:nvPr/>
        </p:nvSpPr>
        <p:spPr>
          <a:xfrm>
            <a:off x="2362197" y="1207702"/>
            <a:ext cx="759278" cy="947963"/>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2" name="Rectangle 11"/>
          <p:cNvSpPr/>
          <p:nvPr/>
        </p:nvSpPr>
        <p:spPr>
          <a:xfrm>
            <a:off x="2362197" y="1207701"/>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13" name="Rectangle 12"/>
          <p:cNvSpPr/>
          <p:nvPr/>
        </p:nvSpPr>
        <p:spPr>
          <a:xfrm>
            <a:off x="2358403" y="1444465"/>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a:t>
            </a:r>
            <a:r>
              <a:rPr lang="en-US" dirty="0" smtClean="0"/>
              <a:t>()</a:t>
            </a:r>
            <a:endParaRPr lang="en-US" dirty="0"/>
          </a:p>
        </p:txBody>
      </p:sp>
      <p:sp>
        <p:nvSpPr>
          <p:cNvPr id="14" name="Rectangle 13"/>
          <p:cNvSpPr/>
          <p:nvPr/>
        </p:nvSpPr>
        <p:spPr>
          <a:xfrm>
            <a:off x="2358403" y="1678054"/>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t>
            </a:r>
            <a:r>
              <a:rPr lang="en-US" dirty="0" smtClean="0"/>
              <a:t>()</a:t>
            </a:r>
            <a:endParaRPr lang="en-US" dirty="0"/>
          </a:p>
        </p:txBody>
      </p:sp>
      <p:sp>
        <p:nvSpPr>
          <p:cNvPr id="17" name="Rectangle 16"/>
          <p:cNvSpPr/>
          <p:nvPr/>
        </p:nvSpPr>
        <p:spPr>
          <a:xfrm>
            <a:off x="2355980" y="1911751"/>
            <a:ext cx="761702" cy="243913"/>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18" name="Left-Right Arrow 17"/>
          <p:cNvSpPr/>
          <p:nvPr/>
        </p:nvSpPr>
        <p:spPr>
          <a:xfrm>
            <a:off x="1570292" y="1562847"/>
            <a:ext cx="696687" cy="235398"/>
          </a:xfrm>
          <a:prstGeom prst="leftRightArrow">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18"/>
          <p:cNvSpPr/>
          <p:nvPr/>
        </p:nvSpPr>
        <p:spPr>
          <a:xfrm>
            <a:off x="4000439" y="1209511"/>
            <a:ext cx="751146" cy="94978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0" name="Rectangle 19"/>
          <p:cNvSpPr/>
          <p:nvPr/>
        </p:nvSpPr>
        <p:spPr>
          <a:xfrm>
            <a:off x="4000440" y="1209510"/>
            <a:ext cx="751146"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21" name="Rectangle 20"/>
          <p:cNvSpPr/>
          <p:nvPr/>
        </p:nvSpPr>
        <p:spPr>
          <a:xfrm>
            <a:off x="3997717" y="1446274"/>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22" name="Rectangle 21"/>
          <p:cNvSpPr/>
          <p:nvPr/>
        </p:nvSpPr>
        <p:spPr>
          <a:xfrm>
            <a:off x="3997717" y="1679863"/>
            <a:ext cx="759279" cy="23188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23" name="Rectangle 22"/>
          <p:cNvSpPr/>
          <p:nvPr/>
        </p:nvSpPr>
        <p:spPr>
          <a:xfrm>
            <a:off x="3993951" y="1911751"/>
            <a:ext cx="759279" cy="24753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t>
            </a:r>
            <a:endParaRPr lang="en-US" dirty="0"/>
          </a:p>
        </p:txBody>
      </p:sp>
      <p:sp>
        <p:nvSpPr>
          <p:cNvPr id="24" name="Rectangle 23"/>
          <p:cNvSpPr/>
          <p:nvPr/>
        </p:nvSpPr>
        <p:spPr>
          <a:xfrm>
            <a:off x="5638708" y="1209511"/>
            <a:ext cx="759278" cy="94797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5" name="Rectangle 24"/>
          <p:cNvSpPr/>
          <p:nvPr/>
        </p:nvSpPr>
        <p:spPr>
          <a:xfrm>
            <a:off x="5638708" y="1209510"/>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a:t>
            </a:r>
            <a:r>
              <a:rPr lang="en-US" dirty="0" smtClean="0"/>
              <a:t>()</a:t>
            </a:r>
            <a:endParaRPr lang="en-US" dirty="0"/>
          </a:p>
        </p:txBody>
      </p:sp>
      <p:sp>
        <p:nvSpPr>
          <p:cNvPr id="26" name="Rectangle 25"/>
          <p:cNvSpPr/>
          <p:nvPr/>
        </p:nvSpPr>
        <p:spPr>
          <a:xfrm>
            <a:off x="5638682" y="1446274"/>
            <a:ext cx="759304"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a:t>
            </a:r>
            <a:r>
              <a:rPr lang="en-US" dirty="0" smtClean="0"/>
              <a:t>()</a:t>
            </a:r>
            <a:endParaRPr lang="en-US" dirty="0"/>
          </a:p>
        </p:txBody>
      </p:sp>
      <p:sp>
        <p:nvSpPr>
          <p:cNvPr id="27" name="Rectangle 26"/>
          <p:cNvSpPr/>
          <p:nvPr/>
        </p:nvSpPr>
        <p:spPr>
          <a:xfrm>
            <a:off x="5638682" y="1679863"/>
            <a:ext cx="759305"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28" name="Rectangle 27"/>
          <p:cNvSpPr/>
          <p:nvPr/>
        </p:nvSpPr>
        <p:spPr>
          <a:xfrm>
            <a:off x="5641456" y="1911751"/>
            <a:ext cx="759279" cy="24753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t>
            </a:r>
            <a:r>
              <a:rPr lang="en-US" dirty="0" smtClean="0"/>
              <a:t>()</a:t>
            </a:r>
            <a:endParaRPr lang="en-US" dirty="0"/>
          </a:p>
        </p:txBody>
      </p:sp>
      <p:sp>
        <p:nvSpPr>
          <p:cNvPr id="29" name="Left-Right Arrow 28"/>
          <p:cNvSpPr/>
          <p:nvPr/>
        </p:nvSpPr>
        <p:spPr>
          <a:xfrm>
            <a:off x="4846803" y="1564656"/>
            <a:ext cx="696687" cy="235398"/>
          </a:xfrm>
          <a:prstGeom prst="leftRightArrow">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Rectangle 51"/>
          <p:cNvSpPr/>
          <p:nvPr/>
        </p:nvSpPr>
        <p:spPr>
          <a:xfrm>
            <a:off x="1285944" y="2400917"/>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1</a:t>
            </a:r>
            <a:endParaRPr lang="en-US" dirty="0"/>
          </a:p>
        </p:txBody>
      </p:sp>
      <p:sp>
        <p:nvSpPr>
          <p:cNvPr id="54" name="Rectangle 53"/>
          <p:cNvSpPr/>
          <p:nvPr/>
        </p:nvSpPr>
        <p:spPr>
          <a:xfrm>
            <a:off x="4687961" y="2313404"/>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2</a:t>
            </a:r>
            <a:endParaRPr lang="en-US" dirty="0"/>
          </a:p>
        </p:txBody>
      </p:sp>
      <p:sp>
        <p:nvSpPr>
          <p:cNvPr id="30" name="Rectangle 29"/>
          <p:cNvSpPr/>
          <p:nvPr/>
        </p:nvSpPr>
        <p:spPr>
          <a:xfrm>
            <a:off x="7921539" y="1216032"/>
            <a:ext cx="759278" cy="707116"/>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1" name="Rectangle 30"/>
          <p:cNvSpPr/>
          <p:nvPr/>
        </p:nvSpPr>
        <p:spPr>
          <a:xfrm>
            <a:off x="7918817" y="1216031"/>
            <a:ext cx="762001"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32" name="Rectangle 31"/>
          <p:cNvSpPr/>
          <p:nvPr/>
        </p:nvSpPr>
        <p:spPr>
          <a:xfrm>
            <a:off x="7913406" y="1452795"/>
            <a:ext cx="764692"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33" name="Rectangle 32"/>
          <p:cNvSpPr/>
          <p:nvPr/>
        </p:nvSpPr>
        <p:spPr>
          <a:xfrm>
            <a:off x="7914482" y="1686384"/>
            <a:ext cx="763613"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t>
            </a:r>
            <a:endParaRPr lang="en-US" dirty="0"/>
          </a:p>
        </p:txBody>
      </p:sp>
      <p:sp>
        <p:nvSpPr>
          <p:cNvPr id="40" name="Rectangle 39"/>
          <p:cNvSpPr/>
          <p:nvPr/>
        </p:nvSpPr>
        <p:spPr>
          <a:xfrm>
            <a:off x="9560856" y="1204527"/>
            <a:ext cx="759278" cy="718621"/>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41" name="Rectangle 40"/>
          <p:cNvSpPr/>
          <p:nvPr/>
        </p:nvSpPr>
        <p:spPr>
          <a:xfrm>
            <a:off x="9560856" y="1204526"/>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a:t>
            </a:r>
            <a:r>
              <a:rPr lang="en-US" dirty="0" smtClean="0"/>
              <a:t>()</a:t>
            </a:r>
            <a:endParaRPr lang="en-US" dirty="0"/>
          </a:p>
        </p:txBody>
      </p:sp>
      <p:sp>
        <p:nvSpPr>
          <p:cNvPr id="42" name="Rectangle 41"/>
          <p:cNvSpPr/>
          <p:nvPr/>
        </p:nvSpPr>
        <p:spPr>
          <a:xfrm>
            <a:off x="9557062" y="1441290"/>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a:t>
            </a:r>
            <a:r>
              <a:rPr lang="en-US" dirty="0" smtClean="0"/>
              <a:t>()</a:t>
            </a:r>
            <a:endParaRPr lang="en-US" dirty="0"/>
          </a:p>
        </p:txBody>
      </p:sp>
      <p:sp>
        <p:nvSpPr>
          <p:cNvPr id="43" name="Rectangle 42"/>
          <p:cNvSpPr/>
          <p:nvPr/>
        </p:nvSpPr>
        <p:spPr>
          <a:xfrm>
            <a:off x="9557062" y="1674878"/>
            <a:ext cx="759279" cy="247541"/>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t>
            </a:r>
            <a:r>
              <a:rPr lang="en-US" dirty="0" smtClean="0"/>
              <a:t>()</a:t>
            </a:r>
            <a:endParaRPr lang="en-US" dirty="0"/>
          </a:p>
        </p:txBody>
      </p:sp>
      <p:sp>
        <p:nvSpPr>
          <p:cNvPr id="45" name="Rectangle 44"/>
          <p:cNvSpPr/>
          <p:nvPr/>
        </p:nvSpPr>
        <p:spPr>
          <a:xfrm>
            <a:off x="8426244" y="2308136"/>
            <a:ext cx="133632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Unique calls</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434961" y="3487753"/>
              <a:ext cx="4863180" cy="2037715"/>
            </p:xfrm>
            <a:graphic>
              <a:graphicData uri="http://schemas.openxmlformats.org/drawingml/2006/table">
                <a:tbl>
                  <a:tblPr firstRow="1" bandRow="1">
                    <a:tableStyleId>{5C22544A-7EE6-4342-B048-85BDC9FD1C3A}</a:tableStyleId>
                  </a:tblPr>
                  <a:tblGrid>
                    <a:gridCol w="932327"/>
                    <a:gridCol w="923365"/>
                    <a:gridCol w="990429"/>
                    <a:gridCol w="869577"/>
                    <a:gridCol w="1147482"/>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Freq (</a:t>
                          </a:r>
                          <a14:m>
                            <m:oMath xmlns:m="http://schemas.openxmlformats.org/officeDocument/2006/math">
                              <m:r>
                                <a:rPr lang="en-US" b="1" i="1" smtClean="0">
                                  <a:latin typeface="Cambria Math" panose="02040503050406030204" pitchFamily="18" charset="0"/>
                                </a:rPr>
                                <m:t>𝒇</m:t>
                              </m:r>
                            </m:oMath>
                          </a14:m>
                          <a:r>
                            <a:rPr lang="en-US" dirty="0" smtClean="0"/>
                            <a:t>)</a:t>
                          </a:r>
                          <a:endParaRPr lang="en-US" dirty="0"/>
                        </a:p>
                      </a:txBody>
                      <a:tcPr/>
                    </a:tc>
                    <a:tc>
                      <a:txBody>
                        <a:bodyPr/>
                        <a:lstStyle/>
                        <a:p>
                          <a:pPr algn="ctr"/>
                          <a:r>
                            <a:rPr lang="en-US" dirty="0" smtClean="0"/>
                            <a:t>TP1</a:t>
                          </a:r>
                        </a:p>
                        <a:p>
                          <a:pPr algn="ctr"/>
                          <a:r>
                            <a:rPr lang="en-US" dirty="0" smtClean="0"/>
                            <a:t>Relfreq</a:t>
                          </a:r>
                          <a:r>
                            <a:rPr lang="en-US" baseline="0"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c>
                      <a:txBody>
                        <a:bodyPr/>
                        <a:lstStyle/>
                        <a:p>
                          <a:pPr algn="ctr"/>
                          <a:r>
                            <a:rPr lang="en-US" dirty="0" smtClean="0"/>
                            <a:t>TP2</a:t>
                          </a:r>
                        </a:p>
                        <a:p>
                          <a:pPr algn="ctr"/>
                          <a:r>
                            <a:rPr lang="en-US" dirty="0" smtClean="0"/>
                            <a:t>Freq (</a:t>
                          </a:r>
                          <a14:m>
                            <m:oMath xmlns:m="http://schemas.openxmlformats.org/officeDocument/2006/math">
                              <m:r>
                                <a:rPr lang="en-US" b="1" i="1" smtClean="0">
                                  <a:latin typeface="Cambria Math" panose="02040503050406030204" pitchFamily="18" charset="0"/>
                                </a:rPr>
                                <m:t>𝒇</m:t>
                              </m:r>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2" name="Table 1"/>
              <p:cNvGraphicFramePr>
                <a:graphicFrameLocks noGrp="1"/>
              </p:cNvGraphicFramePr>
              <p:nvPr>
                <p:extLst/>
              </p:nvPr>
            </p:nvGraphicFramePr>
            <p:xfrm>
              <a:off x="434961" y="3487753"/>
              <a:ext cx="4863180" cy="2037715"/>
            </p:xfrm>
            <a:graphic>
              <a:graphicData uri="http://schemas.openxmlformats.org/drawingml/2006/table">
                <a:tbl>
                  <a:tblPr firstRow="1" bandRow="1">
                    <a:tableStyleId>{5C22544A-7EE6-4342-B048-85BDC9FD1C3A}</a:tableStyleId>
                  </a:tblPr>
                  <a:tblGrid>
                    <a:gridCol w="932327"/>
                    <a:gridCol w="923365"/>
                    <a:gridCol w="990429"/>
                    <a:gridCol w="869577"/>
                    <a:gridCol w="1147482"/>
                  </a:tblGrid>
                  <a:tr h="940435">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100658" t="-3226" r="-325000" b="-125806"/>
                          </a:stretch>
                        </a:blipFill>
                      </a:tcPr>
                    </a:tc>
                    <a:tc>
                      <a:txBody>
                        <a:bodyPr/>
                        <a:lstStyle/>
                        <a:p>
                          <a:endParaRPr lang="en-US"/>
                        </a:p>
                      </a:txBody>
                      <a:tcPr>
                        <a:blipFill rotWithShape="0">
                          <a:blip r:embed="rId3"/>
                          <a:stretch>
                            <a:fillRect l="-187117" t="-3226" r="-203067" b="-125806"/>
                          </a:stretch>
                        </a:blipFill>
                      </a:tcPr>
                    </a:tc>
                    <a:tc>
                      <a:txBody>
                        <a:bodyPr/>
                        <a:lstStyle/>
                        <a:p>
                          <a:endParaRPr lang="en-US"/>
                        </a:p>
                      </a:txBody>
                      <a:tcPr>
                        <a:blipFill rotWithShape="0">
                          <a:blip r:embed="rId3"/>
                          <a:stretch>
                            <a:fillRect l="-329577" t="-3226" r="-133099" b="-125806"/>
                          </a:stretch>
                        </a:blipFill>
                      </a:tcPr>
                    </a:tc>
                    <a:tc>
                      <a:txBody>
                        <a:bodyPr/>
                        <a:lstStyle/>
                        <a:p>
                          <a:endParaRPr lang="en-US"/>
                        </a:p>
                      </a:txBody>
                      <a:tcPr>
                        <a:blipFill rotWithShape="0">
                          <a:blip r:embed="rId3"/>
                          <a:stretch>
                            <a:fillRect l="-322751" t="-3226" b="-125806"/>
                          </a:stretch>
                        </a:blipFill>
                      </a:tcPr>
                    </a:tc>
                  </a:tr>
                  <a:tr h="365760">
                    <a:tc>
                      <a:txBody>
                        <a:bodyPr/>
                        <a:lstStyle/>
                        <a:p>
                          <a:pPr algn="ctr"/>
                          <a:r>
                            <a:rPr lang="en-US" dirty="0" smtClean="0"/>
                            <a:t>A()</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Fallback>
      </mc:AlternateContent>
      <p:sp>
        <p:nvSpPr>
          <p:cNvPr id="3" name="TextBox 2"/>
          <p:cNvSpPr txBox="1"/>
          <p:nvPr/>
        </p:nvSpPr>
        <p:spPr>
          <a:xfrm>
            <a:off x="450005" y="723108"/>
            <a:ext cx="1213858" cy="369332"/>
          </a:xfrm>
          <a:prstGeom prst="rect">
            <a:avLst/>
          </a:prstGeom>
          <a:noFill/>
        </p:spPr>
        <p:txBody>
          <a:bodyPr wrap="none" rtlCol="0">
            <a:spAutoFit/>
          </a:bodyPr>
          <a:lstStyle/>
          <a:p>
            <a:r>
              <a:rPr lang="en-US" dirty="0" smtClean="0"/>
              <a:t>J2ME trace</a:t>
            </a:r>
            <a:endParaRPr lang="en-US" dirty="0"/>
          </a:p>
        </p:txBody>
      </p:sp>
      <p:sp>
        <p:nvSpPr>
          <p:cNvPr id="51" name="TextBox 50"/>
          <p:cNvSpPr txBox="1"/>
          <p:nvPr/>
        </p:nvSpPr>
        <p:spPr>
          <a:xfrm>
            <a:off x="2115818" y="744442"/>
            <a:ext cx="1463414" cy="369332"/>
          </a:xfrm>
          <a:prstGeom prst="rect">
            <a:avLst/>
          </a:prstGeom>
          <a:noFill/>
        </p:spPr>
        <p:txBody>
          <a:bodyPr wrap="none" rtlCol="0">
            <a:spAutoFit/>
          </a:bodyPr>
          <a:lstStyle/>
          <a:p>
            <a:r>
              <a:rPr lang="en-US" dirty="0" smtClean="0"/>
              <a:t>Android trace</a:t>
            </a:r>
            <a:endParaRPr lang="en-US" dirty="0"/>
          </a:p>
        </p:txBody>
      </p:sp>
      <p:sp>
        <p:nvSpPr>
          <p:cNvPr id="53" name="TextBox 52"/>
          <p:cNvSpPr txBox="1"/>
          <p:nvPr/>
        </p:nvSpPr>
        <p:spPr>
          <a:xfrm>
            <a:off x="5579544" y="772032"/>
            <a:ext cx="934358" cy="369332"/>
          </a:xfrm>
          <a:prstGeom prst="rect">
            <a:avLst/>
          </a:prstGeom>
          <a:noFill/>
        </p:spPr>
        <p:txBody>
          <a:bodyPr wrap="none" rtlCol="0">
            <a:spAutoFit/>
          </a:bodyPr>
          <a:lstStyle/>
          <a:p>
            <a:r>
              <a:rPr lang="en-US" dirty="0" smtClean="0"/>
              <a:t>Android</a:t>
            </a:r>
            <a:endParaRPr lang="en-US" dirty="0"/>
          </a:p>
        </p:txBody>
      </p:sp>
      <p:sp>
        <p:nvSpPr>
          <p:cNvPr id="56" name="TextBox 55"/>
          <p:cNvSpPr txBox="1"/>
          <p:nvPr/>
        </p:nvSpPr>
        <p:spPr>
          <a:xfrm>
            <a:off x="4031188" y="802624"/>
            <a:ext cx="684803" cy="369332"/>
          </a:xfrm>
          <a:prstGeom prst="rect">
            <a:avLst/>
          </a:prstGeom>
          <a:noFill/>
        </p:spPr>
        <p:txBody>
          <a:bodyPr wrap="none" rtlCol="0">
            <a:spAutoFit/>
          </a:bodyPr>
          <a:lstStyle/>
          <a:p>
            <a:r>
              <a:rPr lang="en-US" dirty="0" smtClean="0"/>
              <a:t>J2ME</a:t>
            </a:r>
            <a:endParaRPr lang="en-US" dirty="0"/>
          </a:p>
        </p:txBody>
      </p:sp>
      <p:sp>
        <p:nvSpPr>
          <p:cNvPr id="59" name="TextBox 58"/>
          <p:cNvSpPr txBox="1"/>
          <p:nvPr/>
        </p:nvSpPr>
        <p:spPr>
          <a:xfrm>
            <a:off x="9488156" y="764206"/>
            <a:ext cx="934358" cy="369332"/>
          </a:xfrm>
          <a:prstGeom prst="rect">
            <a:avLst/>
          </a:prstGeom>
          <a:noFill/>
        </p:spPr>
        <p:txBody>
          <a:bodyPr wrap="none" rtlCol="0">
            <a:spAutoFit/>
          </a:bodyPr>
          <a:lstStyle/>
          <a:p>
            <a:r>
              <a:rPr lang="en-US" dirty="0" smtClean="0"/>
              <a:t>Android</a:t>
            </a:r>
            <a:endParaRPr lang="en-US" dirty="0"/>
          </a:p>
        </p:txBody>
      </p:sp>
      <p:sp>
        <p:nvSpPr>
          <p:cNvPr id="60" name="TextBox 59"/>
          <p:cNvSpPr txBox="1"/>
          <p:nvPr/>
        </p:nvSpPr>
        <p:spPr>
          <a:xfrm>
            <a:off x="7939800" y="794798"/>
            <a:ext cx="684803" cy="369332"/>
          </a:xfrm>
          <a:prstGeom prst="rect">
            <a:avLst/>
          </a:prstGeom>
          <a:noFill/>
        </p:spPr>
        <p:txBody>
          <a:bodyPr wrap="none" rtlCol="0">
            <a:spAutoFit/>
          </a:bodyPr>
          <a:lstStyle/>
          <a:p>
            <a:r>
              <a:rPr lang="en-US" dirty="0" smtClean="0"/>
              <a:t>J2ME</a:t>
            </a:r>
            <a:endParaRPr lang="en-US" dirty="0"/>
          </a:p>
        </p:txBody>
      </p:sp>
      <p:sp>
        <p:nvSpPr>
          <p:cNvPr id="61" name="TextBox 60"/>
          <p:cNvSpPr txBox="1"/>
          <p:nvPr/>
        </p:nvSpPr>
        <p:spPr>
          <a:xfrm>
            <a:off x="369838" y="5694968"/>
            <a:ext cx="1818062" cy="369332"/>
          </a:xfrm>
          <a:prstGeom prst="rect">
            <a:avLst/>
          </a:prstGeom>
          <a:noFill/>
        </p:spPr>
        <p:txBody>
          <a:bodyPr wrap="none" rtlCol="0">
            <a:spAutoFit/>
          </a:bodyPr>
          <a:lstStyle/>
          <a:p>
            <a:r>
              <a:rPr lang="en-US" dirty="0" smtClean="0"/>
              <a:t>Trace length L = 4</a:t>
            </a:r>
            <a:endParaRPr lang="en-US" dirty="0"/>
          </a:p>
        </p:txBody>
      </p:sp>
      <mc:AlternateContent xmlns:mc="http://schemas.openxmlformats.org/markup-compatibility/2006" xmlns:a14="http://schemas.microsoft.com/office/drawing/2010/main">
        <mc:Choice Requires="a14">
          <p:sp>
            <p:nvSpPr>
              <p:cNvPr id="62" name="Title 54"/>
              <p:cNvSpPr txBox="1">
                <a:spLocks/>
              </p:cNvSpPr>
              <p:nvPr/>
            </p:nvSpPr>
            <p:spPr>
              <a:xfrm>
                <a:off x="874161" y="3060297"/>
                <a:ext cx="3440262"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𝒋</m:t>
                        </m:r>
                      </m:sub>
                    </m:sSub>
                  </m:oMath>
                </a14:m>
                <a:r>
                  <a:rPr lang="en-US" sz="1600" dirty="0" smtClean="0"/>
                  <a:t>  for J2ME</a:t>
                </a:r>
                <a:endParaRPr lang="en-US" sz="1600" dirty="0"/>
              </a:p>
            </p:txBody>
          </p:sp>
        </mc:Choice>
        <mc:Fallback xmlns="">
          <p:sp>
            <p:nvSpPr>
              <p:cNvPr id="62" name="Title 54"/>
              <p:cNvSpPr txBox="1">
                <a:spLocks noRot="1" noChangeAspect="1" noMove="1" noResize="1" noEditPoints="1" noAdjustHandles="1" noChangeArrowheads="1" noChangeShapeType="1" noTextEdit="1"/>
              </p:cNvSpPr>
              <p:nvPr/>
            </p:nvSpPr>
            <p:spPr>
              <a:xfrm>
                <a:off x="874161" y="3060297"/>
                <a:ext cx="3440262" cy="440350"/>
              </a:xfrm>
              <a:prstGeom prst="rect">
                <a:avLst/>
              </a:prstGeom>
              <a:blipFill rotWithShape="0">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3" name="Table 62"/>
              <p:cNvGraphicFramePr>
                <a:graphicFrameLocks noGrp="1"/>
              </p:cNvGraphicFramePr>
              <p:nvPr>
                <p:extLst/>
              </p:nvPr>
            </p:nvGraphicFramePr>
            <p:xfrm>
              <a:off x="6350512" y="3512794"/>
              <a:ext cx="5329488" cy="1869581"/>
            </p:xfrm>
            <a:graphic>
              <a:graphicData uri="http://schemas.openxmlformats.org/drawingml/2006/table">
                <a:tbl>
                  <a:tblPr firstRow="1" bandRow="1">
                    <a:tableStyleId>{5C22544A-7EE6-4342-B048-85BDC9FD1C3A}</a:tableStyleId>
                  </a:tblPr>
                  <a:tblGrid>
                    <a:gridCol w="1080596"/>
                    <a:gridCol w="991673"/>
                    <a:gridCol w="991674"/>
                    <a:gridCol w="1146219"/>
                    <a:gridCol w="1119326"/>
                  </a:tblGrid>
                  <a:tr h="688793">
                    <a:tc>
                      <a:txBody>
                        <a:bodyPr/>
                        <a:lstStyle/>
                        <a:p>
                          <a:pPr algn="ctr"/>
                          <a:r>
                            <a:rPr lang="en-US" dirty="0" smtClean="0"/>
                            <a:t>API method</a:t>
                          </a:r>
                          <a:endParaRPr lang="en-US" dirty="0"/>
                        </a:p>
                      </a:txBody>
                      <a:tcPr/>
                    </a:tc>
                    <a:tc>
                      <a:txBody>
                        <a:bodyPr/>
                        <a:lstStyle/>
                        <a:p>
                          <a:pPr algn="ctr"/>
                          <a:r>
                            <a:rPr lang="en-US" dirty="0" smtClean="0"/>
                            <a:t>Count</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baseline="0" dirty="0" smtClean="0"/>
                            <a:t>=0.5)</a:t>
                          </a:r>
                          <a:endParaRPr lang="en-US" dirty="0"/>
                        </a:p>
                      </a:txBody>
                      <a:tcPr/>
                    </a:tc>
                    <a:tc>
                      <a:txBody>
                        <a:bodyPr/>
                        <a:lstStyle/>
                        <a:p>
                          <a:pPr algn="ctr"/>
                          <a:r>
                            <a:rPr lang="en-US" dirty="0" smtClean="0"/>
                            <a:t>Prob </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=0.5)</a:t>
                          </a:r>
                          <a:endParaRPr lang="en-US" dirty="0"/>
                        </a:p>
                      </a:txBody>
                      <a:tcPr/>
                    </a:tc>
                    <a:tc>
                      <a:txBody>
                        <a:bodyPr/>
                        <a:lstStyle/>
                        <a:p>
                          <a:pPr algn="ctr"/>
                          <a:r>
                            <a:rPr lang="en-US" dirty="0" smtClean="0"/>
                            <a:t>Count</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a:t>
                          </a:r>
                        </a:p>
                      </a:txBody>
                      <a:tcPr/>
                    </a:tc>
                    <a:tc>
                      <a:txBody>
                        <a:bodyPr/>
                        <a:lstStyle/>
                        <a:p>
                          <a:pPr algn="ctr"/>
                          <a:r>
                            <a:rPr lang="en-US" dirty="0" smtClean="0"/>
                            <a:t>Prob</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a:t>
                          </a:r>
                          <a:endParaRPr lang="en-US" dirty="0"/>
                        </a:p>
                      </a:txBody>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Choice>
        <mc:Fallback xmlns="">
          <p:graphicFrame>
            <p:nvGraphicFramePr>
              <p:cNvPr id="63" name="Table 62"/>
              <p:cNvGraphicFramePr>
                <a:graphicFrameLocks noGrp="1"/>
              </p:cNvGraphicFramePr>
              <p:nvPr>
                <p:extLst/>
              </p:nvPr>
            </p:nvGraphicFramePr>
            <p:xfrm>
              <a:off x="6350512" y="3512794"/>
              <a:ext cx="5329488" cy="1869581"/>
            </p:xfrm>
            <a:graphic>
              <a:graphicData uri="http://schemas.openxmlformats.org/drawingml/2006/table">
                <a:tbl>
                  <a:tblPr firstRow="1" bandRow="1">
                    <a:tableStyleId>{5C22544A-7EE6-4342-B048-85BDC9FD1C3A}</a:tableStyleId>
                  </a:tblPr>
                  <a:tblGrid>
                    <a:gridCol w="1080596"/>
                    <a:gridCol w="991673"/>
                    <a:gridCol w="991674"/>
                    <a:gridCol w="1146219"/>
                    <a:gridCol w="1119326"/>
                  </a:tblGrid>
                  <a:tr h="688793">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109202" t="-4425" r="-328221" b="-181416"/>
                          </a:stretch>
                        </a:blipFill>
                      </a:tcPr>
                    </a:tc>
                    <a:tc>
                      <a:txBody>
                        <a:bodyPr/>
                        <a:lstStyle/>
                        <a:p>
                          <a:endParaRPr lang="en-US"/>
                        </a:p>
                      </a:txBody>
                      <a:tcPr>
                        <a:blipFill rotWithShape="0">
                          <a:blip r:embed="rId5"/>
                          <a:stretch>
                            <a:fillRect l="-209202" t="-4425" r="-228221" b="-181416"/>
                          </a:stretch>
                        </a:blipFill>
                      </a:tcPr>
                    </a:tc>
                    <a:tc>
                      <a:txBody>
                        <a:bodyPr/>
                        <a:lstStyle/>
                        <a:p>
                          <a:endParaRPr lang="en-US"/>
                        </a:p>
                      </a:txBody>
                      <a:tcPr>
                        <a:blipFill rotWithShape="0">
                          <a:blip r:embed="rId5"/>
                          <a:stretch>
                            <a:fillRect l="-268085" t="-4425" r="-97872" b="-181416"/>
                          </a:stretch>
                        </a:blipFill>
                      </a:tcPr>
                    </a:tc>
                    <a:tc>
                      <a:txBody>
                        <a:bodyPr/>
                        <a:lstStyle/>
                        <a:p>
                          <a:endParaRPr lang="en-US"/>
                        </a:p>
                      </a:txBody>
                      <a:tcPr>
                        <a:blipFill rotWithShape="0">
                          <a:blip r:embed="rId5"/>
                          <a:stretch>
                            <a:fillRect l="-376087" t="-4425" b="-181416"/>
                          </a:stretch>
                        </a:blipFill>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4" name="Title 54"/>
              <p:cNvSpPr txBox="1">
                <a:spLocks/>
              </p:cNvSpPr>
              <p:nvPr/>
            </p:nvSpPr>
            <p:spPr>
              <a:xfrm>
                <a:off x="6489915" y="3047403"/>
                <a:ext cx="4719540"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Probability of Relative Frequency </a:t>
                </a:r>
                <a14:m>
                  <m:oMath xmlns:m="http://schemas.openxmlformats.org/officeDocument/2006/math">
                    <m:sSub>
                      <m:sSubPr>
                        <m:ctrlPr>
                          <a:rPr lang="en-US" sz="1600" i="1">
                            <a:latin typeface="Cambria Math" panose="02040503050406030204" pitchFamily="18" charset="0"/>
                          </a:rPr>
                        </m:ctrlPr>
                      </m:sSubPr>
                      <m:e>
                        <m:r>
                          <a:rPr lang="en-US" sz="1600" b="1" i="1" smtClean="0">
                            <a:latin typeface="Cambria Math" panose="02040503050406030204" pitchFamily="18" charset="0"/>
                          </a:rPr>
                          <m:t>𝑷</m:t>
                        </m:r>
                        <m:r>
                          <a:rPr lang="en-US" sz="1600" b="1" i="1" smtClean="0">
                            <a:latin typeface="Cambria Math" panose="02040503050406030204" pitchFamily="18" charset="0"/>
                          </a:rPr>
                          <m:t>(</m:t>
                        </m:r>
                        <m:r>
                          <a:rPr lang="en-US" sz="1600" b="1" i="1">
                            <a:latin typeface="Cambria Math" panose="02040503050406030204" pitchFamily="18" charset="0"/>
                          </a:rPr>
                          <m:t>𝑭</m:t>
                        </m:r>
                      </m:e>
                      <m:sub>
                        <m:r>
                          <a:rPr lang="en-US" sz="1600" b="1" i="1">
                            <a:latin typeface="Cambria Math" panose="02040503050406030204" pitchFamily="18" charset="0"/>
                          </a:rPr>
                          <m:t>𝒋</m:t>
                        </m:r>
                      </m:sub>
                    </m:sSub>
                    <m:r>
                      <a:rPr lang="en-US" sz="1600" b="1" i="1" smtClean="0">
                        <a:latin typeface="Cambria Math" panose="02040503050406030204" pitchFamily="18" charset="0"/>
                      </a:rPr>
                      <m:t>=</m:t>
                    </m:r>
                    <m:r>
                      <a:rPr lang="en-US" sz="1600" b="1" i="1" smtClean="0">
                        <a:latin typeface="Cambria Math" panose="02040503050406030204" pitchFamily="18" charset="0"/>
                      </a:rPr>
                      <m:t>𝒙</m:t>
                    </m:r>
                    <m:r>
                      <a:rPr lang="en-US" sz="1600" b="1" i="1" smtClean="0">
                        <a:latin typeface="Cambria Math" panose="02040503050406030204" pitchFamily="18" charset="0"/>
                      </a:rPr>
                      <m:t> )</m:t>
                    </m:r>
                  </m:oMath>
                </a14:m>
                <a:r>
                  <a:rPr lang="en-US" sz="1600" dirty="0" smtClean="0"/>
                  <a:t> for J2ME</a:t>
                </a:r>
                <a:endParaRPr lang="en-US" sz="1600" dirty="0"/>
              </a:p>
            </p:txBody>
          </p:sp>
        </mc:Choice>
        <mc:Fallback xmlns="">
          <p:sp>
            <p:nvSpPr>
              <p:cNvPr id="64" name="Title 54"/>
              <p:cNvSpPr txBox="1">
                <a:spLocks noRot="1" noChangeAspect="1" noMove="1" noResize="1" noEditPoints="1" noAdjustHandles="1" noChangeArrowheads="1" noChangeShapeType="1" noTextEdit="1"/>
              </p:cNvSpPr>
              <p:nvPr/>
            </p:nvSpPr>
            <p:spPr>
              <a:xfrm>
                <a:off x="6489915" y="3047403"/>
                <a:ext cx="4719540" cy="440350"/>
              </a:xfrm>
              <a:prstGeom prst="rect">
                <a:avLst/>
              </a:prstGeom>
              <a:blipFill rotWithShape="0">
                <a:blip r:embed="rId6"/>
                <a:stretch>
                  <a:fillRect b="-5556"/>
                </a:stretch>
              </a:blipFill>
            </p:spPr>
            <p:txBody>
              <a:bodyPr/>
              <a:lstStyle/>
              <a:p>
                <a:r>
                  <a:rPr lang="en-US">
                    <a:noFill/>
                  </a:rPr>
                  <a:t> </a:t>
                </a:r>
              </a:p>
            </p:txBody>
          </p:sp>
        </mc:Fallback>
      </mc:AlternateContent>
      <p:sp>
        <p:nvSpPr>
          <p:cNvPr id="65" name="TextBox 64"/>
          <p:cNvSpPr txBox="1"/>
          <p:nvPr/>
        </p:nvSpPr>
        <p:spPr>
          <a:xfrm>
            <a:off x="6333596" y="5530611"/>
            <a:ext cx="1762919" cy="369332"/>
          </a:xfrm>
          <a:prstGeom prst="rect">
            <a:avLst/>
          </a:prstGeom>
          <a:noFill/>
        </p:spPr>
        <p:txBody>
          <a:bodyPr wrap="none" rtlCol="0">
            <a:spAutoFit/>
          </a:bodyPr>
          <a:lstStyle/>
          <a:p>
            <a:r>
              <a:rPr lang="en-US" dirty="0" smtClean="0"/>
              <a:t>Total Traces N= 2</a:t>
            </a:r>
            <a:endParaRPr lang="en-US" dirty="0"/>
          </a:p>
        </p:txBody>
      </p:sp>
      <p:sp>
        <p:nvSpPr>
          <p:cNvPr id="8" name="Date Placeholder 7"/>
          <p:cNvSpPr>
            <a:spLocks noGrp="1"/>
          </p:cNvSpPr>
          <p:nvPr>
            <p:ph type="dt" sz="half" idx="10"/>
          </p:nvPr>
        </p:nvSpPr>
        <p:spPr/>
        <p:txBody>
          <a:bodyPr/>
          <a:lstStyle/>
          <a:p>
            <a:fld id="{44005B8B-C276-4BAF-83F3-A6943FDF435B}" type="datetime1">
              <a:rPr lang="en-US" smtClean="0"/>
              <a:t>11/29/2012</a:t>
            </a:fld>
            <a:endParaRPr lang="en-US"/>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5" name="Slide Number Placeholder 14"/>
          <p:cNvSpPr>
            <a:spLocks noGrp="1"/>
          </p:cNvSpPr>
          <p:nvPr>
            <p:ph type="sldNum" sz="quarter" idx="12"/>
          </p:nvPr>
        </p:nvSpPr>
        <p:spPr/>
        <p:txBody>
          <a:bodyPr/>
          <a:lstStyle/>
          <a:p>
            <a:fld id="{AC6F656C-6828-4728-8292-154E5E3A9B6B}" type="slidenum">
              <a:rPr lang="en-US" smtClean="0"/>
              <a:t>17</a:t>
            </a:fld>
            <a:endParaRPr lang="en-US"/>
          </a:p>
        </p:txBody>
      </p:sp>
    </p:spTree>
    <p:extLst>
      <p:ext uri="{BB962C8B-B14F-4D97-AF65-F5344CB8AC3E}">
        <p14:creationId xmlns:p14="http://schemas.microsoft.com/office/powerpoint/2010/main" val="137953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1000"/>
                                        <p:tgtEl>
                                          <p:spTgt spid="43"/>
                                        </p:tgtEl>
                                      </p:cBhvr>
                                    </p:animEffect>
                                    <p:anim calcmode="lin" valueType="num">
                                      <p:cBhvr>
                                        <p:cTn id="43" dur="1000" fill="hold"/>
                                        <p:tgtEl>
                                          <p:spTgt spid="43"/>
                                        </p:tgtEl>
                                        <p:attrNameLst>
                                          <p:attrName>ppt_x</p:attrName>
                                        </p:attrNameLst>
                                      </p:cBhvr>
                                      <p:tavLst>
                                        <p:tav tm="0">
                                          <p:val>
                                            <p:strVal val="#ppt_x"/>
                                          </p:val>
                                        </p:tav>
                                        <p:tav tm="100000">
                                          <p:val>
                                            <p:strVal val="#ppt_x"/>
                                          </p:val>
                                        </p:tav>
                                      </p:tavLst>
                                    </p:anim>
                                    <p:anim calcmode="lin" valueType="num">
                                      <p:cBhvr>
                                        <p:cTn id="44" dur="1000" fill="hold"/>
                                        <p:tgtEl>
                                          <p:spTgt spid="4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down)">
                                      <p:cBhvr>
                                        <p:cTn id="67" dur="500"/>
                                        <p:tgtEl>
                                          <p:spTgt spid="6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down)">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down)">
                                      <p:cBhvr>
                                        <p:cTn id="75" dur="500"/>
                                        <p:tgtEl>
                                          <p:spTgt spid="64"/>
                                        </p:tgtEl>
                                      </p:cBhvr>
                                    </p:animEffect>
                                  </p:childTnLst>
                                </p:cTn>
                              </p:par>
                              <p:par>
                                <p:cTn id="76" presetID="22" presetClass="entr" presetSubtype="4"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down)">
                                      <p:cBhvr>
                                        <p:cTn id="78" dur="500"/>
                                        <p:tgtEl>
                                          <p:spTgt spid="6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down)">
                                      <p:cBhvr>
                                        <p:cTn id="8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0" grpId="0" animBg="1"/>
      <p:bldP spid="41" grpId="0" animBg="1"/>
      <p:bldP spid="42" grpId="0" animBg="1"/>
      <p:bldP spid="43" grpId="0" animBg="1"/>
      <p:bldP spid="45" grpId="0" animBg="1"/>
      <p:bldP spid="59" grpId="0"/>
      <p:bldP spid="60" grpId="0"/>
      <p:bldP spid="61" grpId="0"/>
      <p:bldP spid="62"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74161" y="10830"/>
            <a:ext cx="10515600" cy="335898"/>
          </a:xfrm>
        </p:spPr>
        <p:txBody>
          <a:bodyPr>
            <a:noAutofit/>
          </a:bodyPr>
          <a:lstStyle/>
          <a:p>
            <a:pPr algn="ctr"/>
            <a:r>
              <a:rPr lang="en-US" sz="3200" dirty="0" smtClean="0"/>
              <a:t>Mutual Information on frequency</a:t>
            </a:r>
            <a:endParaRPr lang="en-US" sz="3200" dirty="0"/>
          </a:p>
        </p:txBody>
      </p:sp>
      <p:sp>
        <p:nvSpPr>
          <p:cNvPr id="5" name="Rectangle 4"/>
          <p:cNvSpPr/>
          <p:nvPr/>
        </p:nvSpPr>
        <p:spPr>
          <a:xfrm>
            <a:off x="723928" y="1207702"/>
            <a:ext cx="759278"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 name="Rectangle 5"/>
          <p:cNvSpPr/>
          <p:nvPr/>
        </p:nvSpPr>
        <p:spPr>
          <a:xfrm>
            <a:off x="721206" y="120770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7" name="Rectangle 6"/>
          <p:cNvSpPr/>
          <p:nvPr/>
        </p:nvSpPr>
        <p:spPr>
          <a:xfrm>
            <a:off x="715795" y="144446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8" name="Rectangle 7"/>
          <p:cNvSpPr/>
          <p:nvPr/>
        </p:nvSpPr>
        <p:spPr>
          <a:xfrm>
            <a:off x="716871" y="167805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9" name="Rectangle 8"/>
          <p:cNvSpPr/>
          <p:nvPr/>
        </p:nvSpPr>
        <p:spPr>
          <a:xfrm>
            <a:off x="721206" y="1924631"/>
            <a:ext cx="758233" cy="243912"/>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0" name="Rectangle 9"/>
          <p:cNvSpPr/>
          <p:nvPr/>
        </p:nvSpPr>
        <p:spPr>
          <a:xfrm>
            <a:off x="2362197" y="1207702"/>
            <a:ext cx="759278" cy="9479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1" name="Rectangle 10"/>
          <p:cNvSpPr/>
          <p:nvPr/>
        </p:nvSpPr>
        <p:spPr>
          <a:xfrm>
            <a:off x="2362197" y="1207701"/>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12" name="Rectangle 11"/>
          <p:cNvSpPr/>
          <p:nvPr/>
        </p:nvSpPr>
        <p:spPr>
          <a:xfrm>
            <a:off x="2358403" y="1444465"/>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13" name="Rectangle 12"/>
          <p:cNvSpPr/>
          <p:nvPr/>
        </p:nvSpPr>
        <p:spPr>
          <a:xfrm>
            <a:off x="2358403" y="167805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14" name="Rectangle 13"/>
          <p:cNvSpPr/>
          <p:nvPr/>
        </p:nvSpPr>
        <p:spPr>
          <a:xfrm>
            <a:off x="2355980" y="1911751"/>
            <a:ext cx="761702" cy="24391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15" name="Left-Right Arrow 14"/>
          <p:cNvSpPr/>
          <p:nvPr/>
        </p:nvSpPr>
        <p:spPr>
          <a:xfrm>
            <a:off x="1570292" y="1562847"/>
            <a:ext cx="696687" cy="235398"/>
          </a:xfrm>
          <a:prstGeom prst="leftRightArrow">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ectangle 15"/>
          <p:cNvSpPr/>
          <p:nvPr/>
        </p:nvSpPr>
        <p:spPr>
          <a:xfrm>
            <a:off x="4000439" y="1209511"/>
            <a:ext cx="751146"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7" name="Rectangle 16"/>
          <p:cNvSpPr/>
          <p:nvPr/>
        </p:nvSpPr>
        <p:spPr>
          <a:xfrm>
            <a:off x="4000440" y="1209510"/>
            <a:ext cx="751146"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8" name="Rectangle 17"/>
          <p:cNvSpPr/>
          <p:nvPr/>
        </p:nvSpPr>
        <p:spPr>
          <a:xfrm>
            <a:off x="3997717" y="144627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19" name="Rectangle 18"/>
          <p:cNvSpPr/>
          <p:nvPr/>
        </p:nvSpPr>
        <p:spPr>
          <a:xfrm>
            <a:off x="3997717" y="1679863"/>
            <a:ext cx="759279" cy="231888"/>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20" name="Rectangle 19"/>
          <p:cNvSpPr/>
          <p:nvPr/>
        </p:nvSpPr>
        <p:spPr>
          <a:xfrm>
            <a:off x="3993951" y="1911751"/>
            <a:ext cx="759279" cy="247539"/>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1" name="Rectangle 20"/>
          <p:cNvSpPr/>
          <p:nvPr/>
        </p:nvSpPr>
        <p:spPr>
          <a:xfrm>
            <a:off x="5638708" y="1209511"/>
            <a:ext cx="759278" cy="94797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2" name="Rectangle 21"/>
          <p:cNvSpPr/>
          <p:nvPr/>
        </p:nvSpPr>
        <p:spPr>
          <a:xfrm>
            <a:off x="5638708" y="1209510"/>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3" name="Rectangle 22"/>
          <p:cNvSpPr/>
          <p:nvPr/>
        </p:nvSpPr>
        <p:spPr>
          <a:xfrm>
            <a:off x="5638682" y="1446274"/>
            <a:ext cx="759304"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24" name="Rectangle 23"/>
          <p:cNvSpPr/>
          <p:nvPr/>
        </p:nvSpPr>
        <p:spPr>
          <a:xfrm>
            <a:off x="5638682" y="1679863"/>
            <a:ext cx="759305"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5" name="Rectangle 24"/>
          <p:cNvSpPr/>
          <p:nvPr/>
        </p:nvSpPr>
        <p:spPr>
          <a:xfrm>
            <a:off x="5641456" y="1911751"/>
            <a:ext cx="759279" cy="247539"/>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26" name="Left-Right Arrow 25"/>
          <p:cNvSpPr/>
          <p:nvPr/>
        </p:nvSpPr>
        <p:spPr>
          <a:xfrm>
            <a:off x="4846803" y="1564656"/>
            <a:ext cx="696687" cy="235398"/>
          </a:xfrm>
          <a:prstGeom prst="leftRightArrow">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p:cNvSpPr/>
          <p:nvPr/>
        </p:nvSpPr>
        <p:spPr>
          <a:xfrm>
            <a:off x="1285944" y="2400917"/>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1</a:t>
            </a:r>
            <a:endParaRPr lang="en-US" dirty="0"/>
          </a:p>
        </p:txBody>
      </p:sp>
      <p:sp>
        <p:nvSpPr>
          <p:cNvPr id="28" name="Rectangle 27"/>
          <p:cNvSpPr/>
          <p:nvPr/>
        </p:nvSpPr>
        <p:spPr>
          <a:xfrm>
            <a:off x="4687961" y="2313404"/>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2</a:t>
            </a:r>
            <a:endParaRPr lang="en-US" dirty="0"/>
          </a:p>
        </p:txBody>
      </p:sp>
      <p:sp>
        <p:nvSpPr>
          <p:cNvPr id="29" name="Rectangle 28"/>
          <p:cNvSpPr/>
          <p:nvPr/>
        </p:nvSpPr>
        <p:spPr>
          <a:xfrm>
            <a:off x="7921539" y="1216032"/>
            <a:ext cx="759278" cy="70711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0" name="Rectangle 29"/>
          <p:cNvSpPr/>
          <p:nvPr/>
        </p:nvSpPr>
        <p:spPr>
          <a:xfrm>
            <a:off x="7918817" y="121603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1" name="Rectangle 30"/>
          <p:cNvSpPr/>
          <p:nvPr/>
        </p:nvSpPr>
        <p:spPr>
          <a:xfrm>
            <a:off x="7913406" y="145279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32" name="Rectangle 31"/>
          <p:cNvSpPr/>
          <p:nvPr/>
        </p:nvSpPr>
        <p:spPr>
          <a:xfrm>
            <a:off x="7914482" y="168638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33" name="Rectangle 32"/>
          <p:cNvSpPr/>
          <p:nvPr/>
        </p:nvSpPr>
        <p:spPr>
          <a:xfrm>
            <a:off x="9560856" y="1204527"/>
            <a:ext cx="759278" cy="71862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4" name="Rectangle 33"/>
          <p:cNvSpPr/>
          <p:nvPr/>
        </p:nvSpPr>
        <p:spPr>
          <a:xfrm>
            <a:off x="9560856" y="1204526"/>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35" name="Rectangle 34"/>
          <p:cNvSpPr/>
          <p:nvPr/>
        </p:nvSpPr>
        <p:spPr>
          <a:xfrm>
            <a:off x="9557062" y="1441290"/>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36" name="Rectangle 35"/>
          <p:cNvSpPr/>
          <p:nvPr/>
        </p:nvSpPr>
        <p:spPr>
          <a:xfrm>
            <a:off x="9557062" y="1674878"/>
            <a:ext cx="759279" cy="24754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37" name="Rectangle 36"/>
          <p:cNvSpPr/>
          <p:nvPr/>
        </p:nvSpPr>
        <p:spPr>
          <a:xfrm>
            <a:off x="8426244" y="2308136"/>
            <a:ext cx="133632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Unique calls</a:t>
            </a:r>
            <a:endParaRPr lang="en-US" dirty="0"/>
          </a:p>
        </p:txBody>
      </p:sp>
      <p:sp>
        <p:nvSpPr>
          <p:cNvPr id="39" name="TextBox 38"/>
          <p:cNvSpPr txBox="1"/>
          <p:nvPr/>
        </p:nvSpPr>
        <p:spPr>
          <a:xfrm>
            <a:off x="723928" y="789446"/>
            <a:ext cx="684803" cy="369332"/>
          </a:xfrm>
          <a:prstGeom prst="rect">
            <a:avLst/>
          </a:prstGeom>
          <a:noFill/>
        </p:spPr>
        <p:txBody>
          <a:bodyPr wrap="none" rtlCol="0">
            <a:spAutoFit/>
          </a:bodyPr>
          <a:lstStyle/>
          <a:p>
            <a:r>
              <a:rPr lang="en-US" dirty="0" smtClean="0"/>
              <a:t>J2ME</a:t>
            </a:r>
            <a:endParaRPr lang="en-US" dirty="0"/>
          </a:p>
        </p:txBody>
      </p:sp>
      <p:sp>
        <p:nvSpPr>
          <p:cNvPr id="40" name="TextBox 39"/>
          <p:cNvSpPr txBox="1"/>
          <p:nvPr/>
        </p:nvSpPr>
        <p:spPr>
          <a:xfrm>
            <a:off x="2316957" y="772032"/>
            <a:ext cx="934358" cy="369332"/>
          </a:xfrm>
          <a:prstGeom prst="rect">
            <a:avLst/>
          </a:prstGeom>
          <a:noFill/>
        </p:spPr>
        <p:txBody>
          <a:bodyPr wrap="none" rtlCol="0">
            <a:spAutoFit/>
          </a:bodyPr>
          <a:lstStyle/>
          <a:p>
            <a:r>
              <a:rPr lang="en-US" dirty="0" smtClean="0"/>
              <a:t>Android</a:t>
            </a:r>
            <a:endParaRPr lang="en-US" dirty="0"/>
          </a:p>
        </p:txBody>
      </p:sp>
      <p:sp>
        <p:nvSpPr>
          <p:cNvPr id="41" name="TextBox 40"/>
          <p:cNvSpPr txBox="1"/>
          <p:nvPr/>
        </p:nvSpPr>
        <p:spPr>
          <a:xfrm>
            <a:off x="5579544" y="772032"/>
            <a:ext cx="934358" cy="369332"/>
          </a:xfrm>
          <a:prstGeom prst="rect">
            <a:avLst/>
          </a:prstGeom>
          <a:noFill/>
        </p:spPr>
        <p:txBody>
          <a:bodyPr wrap="none" rtlCol="0">
            <a:spAutoFit/>
          </a:bodyPr>
          <a:lstStyle/>
          <a:p>
            <a:r>
              <a:rPr lang="en-US" dirty="0" smtClean="0"/>
              <a:t>Android</a:t>
            </a:r>
            <a:endParaRPr lang="en-US" dirty="0"/>
          </a:p>
        </p:txBody>
      </p:sp>
      <p:sp>
        <p:nvSpPr>
          <p:cNvPr id="42" name="TextBox 41"/>
          <p:cNvSpPr txBox="1"/>
          <p:nvPr/>
        </p:nvSpPr>
        <p:spPr>
          <a:xfrm>
            <a:off x="4031188" y="802624"/>
            <a:ext cx="684803" cy="369332"/>
          </a:xfrm>
          <a:prstGeom prst="rect">
            <a:avLst/>
          </a:prstGeom>
          <a:noFill/>
        </p:spPr>
        <p:txBody>
          <a:bodyPr wrap="none" rtlCol="0">
            <a:spAutoFit/>
          </a:bodyPr>
          <a:lstStyle/>
          <a:p>
            <a:r>
              <a:rPr lang="en-US" dirty="0" smtClean="0"/>
              <a:t>J2ME</a:t>
            </a:r>
            <a:endParaRPr lang="en-US" dirty="0"/>
          </a:p>
        </p:txBody>
      </p:sp>
      <p:sp>
        <p:nvSpPr>
          <p:cNvPr id="43" name="TextBox 42"/>
          <p:cNvSpPr txBox="1"/>
          <p:nvPr/>
        </p:nvSpPr>
        <p:spPr>
          <a:xfrm>
            <a:off x="9488156" y="764206"/>
            <a:ext cx="934358" cy="369332"/>
          </a:xfrm>
          <a:prstGeom prst="rect">
            <a:avLst/>
          </a:prstGeom>
          <a:noFill/>
        </p:spPr>
        <p:txBody>
          <a:bodyPr wrap="none" rtlCol="0">
            <a:spAutoFit/>
          </a:bodyPr>
          <a:lstStyle/>
          <a:p>
            <a:r>
              <a:rPr lang="en-US" dirty="0" smtClean="0"/>
              <a:t>Android</a:t>
            </a:r>
            <a:endParaRPr lang="en-US" dirty="0"/>
          </a:p>
        </p:txBody>
      </p:sp>
      <p:sp>
        <p:nvSpPr>
          <p:cNvPr id="44" name="TextBox 43"/>
          <p:cNvSpPr txBox="1"/>
          <p:nvPr/>
        </p:nvSpPr>
        <p:spPr>
          <a:xfrm>
            <a:off x="7939800" y="794798"/>
            <a:ext cx="684803" cy="369332"/>
          </a:xfrm>
          <a:prstGeom prst="rect">
            <a:avLst/>
          </a:prstGeom>
          <a:noFill/>
        </p:spPr>
        <p:txBody>
          <a:bodyPr wrap="none" rtlCol="0">
            <a:spAutoFit/>
          </a:bodyPr>
          <a:lstStyle/>
          <a:p>
            <a:r>
              <a:rPr lang="en-US" dirty="0" smtClean="0"/>
              <a:t>J2ME</a:t>
            </a:r>
            <a:endParaRPr lang="en-US" dirty="0"/>
          </a:p>
        </p:txBody>
      </p:sp>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nvPr>
            </p:nvGraphicFramePr>
            <p:xfrm>
              <a:off x="6397987" y="3564479"/>
              <a:ext cx="5656638" cy="1841745"/>
            </p:xfrm>
            <a:graphic>
              <a:graphicData uri="http://schemas.openxmlformats.org/drawingml/2006/table">
                <a:tbl>
                  <a:tblPr firstRow="1" bandRow="1">
                    <a:tableStyleId>{5C22544A-7EE6-4342-B048-85BDC9FD1C3A}</a:tableStyleId>
                  </a:tblPr>
                  <a:tblGrid>
                    <a:gridCol w="1110396"/>
                    <a:gridCol w="1146220"/>
                    <a:gridCol w="1056067"/>
                    <a:gridCol w="1120462"/>
                    <a:gridCol w="1223493"/>
                  </a:tblGrid>
                  <a:tr h="688793">
                    <a:tc>
                      <a:txBody>
                        <a:bodyPr/>
                        <a:lstStyle/>
                        <a:p>
                          <a:pPr algn="ctr"/>
                          <a:r>
                            <a:rPr lang="en-US" dirty="0" smtClean="0"/>
                            <a:t>API method</a:t>
                          </a:r>
                          <a:endParaRPr lang="en-US" dirty="0"/>
                        </a:p>
                      </a:txBody>
                      <a:tcPr/>
                    </a:tc>
                    <a:tc>
                      <a:txBody>
                        <a:bodyPr/>
                        <a:lstStyle/>
                        <a:p>
                          <a:pPr algn="ctr"/>
                          <a:r>
                            <a:rPr lang="en-US" dirty="0" smtClean="0"/>
                            <a:t>Count</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baseline="0" dirty="0" smtClean="0"/>
                            <a:t>=0.5)</a:t>
                          </a:r>
                          <a:endParaRPr lang="en-US" dirty="0"/>
                        </a:p>
                      </a:txBody>
                      <a:tcPr/>
                    </a:tc>
                    <a:tc>
                      <a:txBody>
                        <a:bodyPr/>
                        <a:lstStyle/>
                        <a:p>
                          <a:pPr algn="ctr"/>
                          <a:r>
                            <a:rPr lang="en-US" dirty="0" smtClean="0"/>
                            <a:t>Prob </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=0.5)</a:t>
                          </a:r>
                          <a:endParaRPr lang="en-US" dirty="0"/>
                        </a:p>
                      </a:txBody>
                      <a:tcPr/>
                    </a:tc>
                    <a:tc>
                      <a:txBody>
                        <a:bodyPr/>
                        <a:lstStyle/>
                        <a:p>
                          <a:pPr algn="ctr"/>
                          <a:r>
                            <a:rPr lang="en-US" dirty="0" smtClean="0"/>
                            <a:t>Count</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p>
                      </a:txBody>
                      <a:tcPr/>
                    </a:tc>
                    <a:tc>
                      <a:txBody>
                        <a:bodyPr/>
                        <a:lstStyle/>
                        <a:p>
                          <a:pPr algn="ctr"/>
                          <a:r>
                            <a:rPr lang="en-US" dirty="0" smtClean="0"/>
                            <a:t>Prob</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endParaRPr lang="en-US" dirty="0"/>
                        </a:p>
                      </a:txBody>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27292">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Choice>
        <mc:Fallback xmlns="">
          <p:graphicFrame>
            <p:nvGraphicFramePr>
              <p:cNvPr id="47" name="Table 46"/>
              <p:cNvGraphicFramePr>
                <a:graphicFrameLocks noGrp="1"/>
              </p:cNvGraphicFramePr>
              <p:nvPr>
                <p:extLst/>
              </p:nvPr>
            </p:nvGraphicFramePr>
            <p:xfrm>
              <a:off x="6397987" y="3564479"/>
              <a:ext cx="5656638" cy="1841745"/>
            </p:xfrm>
            <a:graphic>
              <a:graphicData uri="http://schemas.openxmlformats.org/drawingml/2006/table">
                <a:tbl>
                  <a:tblPr firstRow="1" bandRow="1">
                    <a:tableStyleId>{5C22544A-7EE6-4342-B048-85BDC9FD1C3A}</a:tableStyleId>
                  </a:tblPr>
                  <a:tblGrid>
                    <a:gridCol w="1110396"/>
                    <a:gridCol w="1146220"/>
                    <a:gridCol w="1056067"/>
                    <a:gridCol w="1120462"/>
                    <a:gridCol w="1223493"/>
                  </a:tblGrid>
                  <a:tr h="688793">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96296" t="-4425" r="-295238" b="-182301"/>
                          </a:stretch>
                        </a:blipFill>
                      </a:tcPr>
                    </a:tc>
                    <a:tc>
                      <a:txBody>
                        <a:bodyPr/>
                        <a:lstStyle/>
                        <a:p>
                          <a:endParaRPr lang="en-US"/>
                        </a:p>
                      </a:txBody>
                      <a:tcPr>
                        <a:blipFill rotWithShape="0">
                          <a:blip r:embed="rId3"/>
                          <a:stretch>
                            <a:fillRect l="-214451" t="-4425" r="-222543" b="-182301"/>
                          </a:stretch>
                        </a:blipFill>
                      </a:tcPr>
                    </a:tc>
                    <a:tc>
                      <a:txBody>
                        <a:bodyPr/>
                        <a:lstStyle/>
                        <a:p>
                          <a:endParaRPr lang="en-US"/>
                        </a:p>
                      </a:txBody>
                      <a:tcPr>
                        <a:blipFill rotWithShape="0">
                          <a:blip r:embed="rId3"/>
                          <a:stretch>
                            <a:fillRect l="-295652" t="-4425" r="-109239" b="-182301"/>
                          </a:stretch>
                        </a:blipFill>
                      </a:tcPr>
                    </a:tc>
                    <a:tc>
                      <a:txBody>
                        <a:bodyPr/>
                        <a:lstStyle/>
                        <a:p>
                          <a:endParaRPr lang="en-US"/>
                        </a:p>
                      </a:txBody>
                      <a:tcPr>
                        <a:blipFill rotWithShape="0">
                          <a:blip r:embed="rId3"/>
                          <a:stretch>
                            <a:fillRect l="-362189" t="-4425" b="-182301"/>
                          </a:stretch>
                        </a:blipFill>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48" name="Title 54"/>
              <p:cNvSpPr txBox="1">
                <a:spLocks/>
              </p:cNvSpPr>
              <p:nvPr/>
            </p:nvSpPr>
            <p:spPr>
              <a:xfrm>
                <a:off x="6787166" y="3141893"/>
                <a:ext cx="4997003"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Probability of Relative Frequency </a:t>
                </a:r>
                <a14:m>
                  <m:oMath xmlns:m="http://schemas.openxmlformats.org/officeDocument/2006/math">
                    <m:r>
                      <a:rPr lang="en-US" sz="1600" b="1" i="0" smtClean="0">
                        <a:latin typeface="Cambria Math" panose="02040503050406030204" pitchFamily="18" charset="0"/>
                      </a:rPr>
                      <m:t>𝐏</m:t>
                    </m:r>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r>
                      <a:rPr lang="en-US" sz="1600" b="1" i="1" smtClean="0">
                        <a:latin typeface="Cambria Math" panose="02040503050406030204" pitchFamily="18" charset="0"/>
                      </a:rPr>
                      <m:t>=</m:t>
                    </m:r>
                    <m:r>
                      <a:rPr lang="en-US" sz="1600" b="1" i="1" smtClean="0">
                        <a:latin typeface="Cambria Math" panose="02040503050406030204" pitchFamily="18" charset="0"/>
                      </a:rPr>
                      <m:t>𝒚</m:t>
                    </m:r>
                    <m:r>
                      <a:rPr lang="en-US" sz="1600" b="1" i="1" smtClean="0">
                        <a:latin typeface="Cambria Math" panose="02040503050406030204" pitchFamily="18" charset="0"/>
                      </a:rPr>
                      <m:t>)</m:t>
                    </m:r>
                  </m:oMath>
                </a14:m>
                <a:r>
                  <a:rPr lang="en-US" sz="1600" dirty="0" smtClean="0"/>
                  <a:t> for Android</a:t>
                </a:r>
                <a:endParaRPr lang="en-US" sz="1600" dirty="0"/>
              </a:p>
            </p:txBody>
          </p:sp>
        </mc:Choice>
        <mc:Fallback xmlns="">
          <p:sp>
            <p:nvSpPr>
              <p:cNvPr id="48" name="Title 54"/>
              <p:cNvSpPr txBox="1">
                <a:spLocks noRot="1" noChangeAspect="1" noMove="1" noResize="1" noEditPoints="1" noAdjustHandles="1" noChangeArrowheads="1" noChangeShapeType="1" noTextEdit="1"/>
              </p:cNvSpPr>
              <p:nvPr/>
            </p:nvSpPr>
            <p:spPr>
              <a:xfrm>
                <a:off x="6787166" y="3141893"/>
                <a:ext cx="4997003" cy="440350"/>
              </a:xfrm>
              <a:prstGeom prst="rect">
                <a:avLst/>
              </a:prstGeom>
              <a:blipFill rotWithShape="0">
                <a:blip r:embed="rId4"/>
                <a:stretch>
                  <a:fillRect b="-5479"/>
                </a:stretch>
              </a:blipFill>
            </p:spPr>
            <p:txBody>
              <a:bodyPr/>
              <a:lstStyle/>
              <a:p>
                <a:r>
                  <a:rPr lang="en-US">
                    <a:noFill/>
                  </a:rPr>
                  <a:t> </a:t>
                </a:r>
              </a:p>
            </p:txBody>
          </p:sp>
        </mc:Fallback>
      </mc:AlternateContent>
      <p:sp>
        <p:nvSpPr>
          <p:cNvPr id="49" name="TextBox 48"/>
          <p:cNvSpPr txBox="1"/>
          <p:nvPr/>
        </p:nvSpPr>
        <p:spPr>
          <a:xfrm>
            <a:off x="6532833" y="5769065"/>
            <a:ext cx="1762919" cy="369332"/>
          </a:xfrm>
          <a:prstGeom prst="rect">
            <a:avLst/>
          </a:prstGeom>
          <a:noFill/>
        </p:spPr>
        <p:txBody>
          <a:bodyPr wrap="none" rtlCol="0">
            <a:spAutoFit/>
          </a:bodyPr>
          <a:lstStyle/>
          <a:p>
            <a:r>
              <a:rPr lang="en-US" dirty="0" smtClean="0"/>
              <a:t>Total Traces N= 2</a:t>
            </a:r>
            <a:endParaRPr lang="en-US" dirty="0"/>
          </a:p>
        </p:txBody>
      </p:sp>
      <mc:AlternateContent xmlns:mc="http://schemas.openxmlformats.org/markup-compatibility/2006" xmlns:a14="http://schemas.microsoft.com/office/drawing/2010/main">
        <mc:Choice Requires="a14">
          <p:graphicFrame>
            <p:nvGraphicFramePr>
              <p:cNvPr id="53" name="Table 52"/>
              <p:cNvGraphicFramePr>
                <a:graphicFrameLocks noGrp="1"/>
              </p:cNvGraphicFramePr>
              <p:nvPr>
                <p:extLst/>
              </p:nvPr>
            </p:nvGraphicFramePr>
            <p:xfrm>
              <a:off x="439273" y="3505554"/>
              <a:ext cx="5522256" cy="2011680"/>
            </p:xfrm>
            <a:graphic>
              <a:graphicData uri="http://schemas.openxmlformats.org/drawingml/2006/table">
                <a:tbl>
                  <a:tblPr firstRow="1" bandRow="1">
                    <a:tableStyleId>{5C22544A-7EE6-4342-B048-85BDC9FD1C3A}</a:tableStyleId>
                  </a:tblPr>
                  <a:tblGrid>
                    <a:gridCol w="979655"/>
                    <a:gridCol w="920860"/>
                    <a:gridCol w="1272988"/>
                    <a:gridCol w="923365"/>
                    <a:gridCol w="1425388"/>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Freq (</a:t>
                          </a:r>
                          <a14:m>
                            <m:oMath xmlns:m="http://schemas.openxmlformats.org/officeDocument/2006/math">
                              <m:r>
                                <a:rPr lang="en-US" b="1" i="1" smtClean="0">
                                  <a:latin typeface="Cambria Math" panose="02040503050406030204" pitchFamily="18" charset="0"/>
                                </a:rPr>
                                <m:t>𝒇</m:t>
                              </m:r>
                            </m:oMath>
                          </a14:m>
                          <a:r>
                            <a:rPr lang="en-US" dirty="0" smtClean="0"/>
                            <a:t>)</a:t>
                          </a:r>
                          <a:endParaRPr lang="en-US" dirty="0"/>
                        </a:p>
                      </a:txBody>
                      <a:tcPr/>
                    </a:tc>
                    <a:tc>
                      <a:txBody>
                        <a:bodyPr/>
                        <a:lstStyle/>
                        <a:p>
                          <a:pPr algn="ctr"/>
                          <a:r>
                            <a:rPr lang="en-US" dirty="0" smtClean="0"/>
                            <a:t>TP1</a:t>
                          </a:r>
                        </a:p>
                        <a:p>
                          <a:pPr algn="ctr"/>
                          <a:r>
                            <a:rPr lang="en-US" dirty="0" smtClean="0"/>
                            <a:t>Relfreq</a:t>
                          </a:r>
                          <a:r>
                            <a:rPr lang="en-US" baseline="0"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c>
                      <a:txBody>
                        <a:bodyPr/>
                        <a:lstStyle/>
                        <a:p>
                          <a:pPr algn="ctr"/>
                          <a:r>
                            <a:rPr lang="en-US" dirty="0" smtClean="0"/>
                            <a:t>TP2</a:t>
                          </a:r>
                        </a:p>
                        <a:p>
                          <a:pPr algn="ctr"/>
                          <a:r>
                            <a:rPr lang="en-US" dirty="0" smtClean="0"/>
                            <a:t>Freq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r>
                            <a:rPr lang="en-US" baseline="0"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3" name="Table 52"/>
              <p:cNvGraphicFramePr>
                <a:graphicFrameLocks noGrp="1"/>
              </p:cNvGraphicFramePr>
              <p:nvPr>
                <p:extLst/>
              </p:nvPr>
            </p:nvGraphicFramePr>
            <p:xfrm>
              <a:off x="439273" y="3505554"/>
              <a:ext cx="5522256" cy="2011680"/>
            </p:xfrm>
            <a:graphic>
              <a:graphicData uri="http://schemas.openxmlformats.org/drawingml/2006/table">
                <a:tbl>
                  <a:tblPr firstRow="1" bandRow="1">
                    <a:tableStyleId>{5C22544A-7EE6-4342-B048-85BDC9FD1C3A}</a:tableStyleId>
                  </a:tblPr>
                  <a:tblGrid>
                    <a:gridCol w="979655"/>
                    <a:gridCol w="920860"/>
                    <a:gridCol w="1272988"/>
                    <a:gridCol w="923365"/>
                    <a:gridCol w="1425388"/>
                  </a:tblGrid>
                  <a:tr h="914400">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106623" t="-3333" r="-393377" b="-130667"/>
                          </a:stretch>
                        </a:blipFill>
                      </a:tcPr>
                    </a:tc>
                    <a:tc>
                      <a:txBody>
                        <a:bodyPr/>
                        <a:lstStyle/>
                        <a:p>
                          <a:endParaRPr lang="en-US"/>
                        </a:p>
                      </a:txBody>
                      <a:tcPr>
                        <a:blipFill rotWithShape="0">
                          <a:blip r:embed="rId5"/>
                          <a:stretch>
                            <a:fillRect l="-149282" t="-3333" r="-184211" b="-130667"/>
                          </a:stretch>
                        </a:blipFill>
                      </a:tcPr>
                    </a:tc>
                    <a:tc>
                      <a:txBody>
                        <a:bodyPr/>
                        <a:lstStyle/>
                        <a:p>
                          <a:endParaRPr lang="en-US"/>
                        </a:p>
                      </a:txBody>
                      <a:tcPr>
                        <a:blipFill rotWithShape="0">
                          <a:blip r:embed="rId5"/>
                          <a:stretch>
                            <a:fillRect l="-345033" t="-3333" r="-154967" b="-130667"/>
                          </a:stretch>
                        </a:blipFill>
                      </a:tcPr>
                    </a:tc>
                    <a:tc>
                      <a:txBody>
                        <a:bodyPr/>
                        <a:lstStyle/>
                        <a:p>
                          <a:endParaRPr lang="en-US"/>
                        </a:p>
                      </a:txBody>
                      <a:tcPr>
                        <a:blipFill rotWithShape="0">
                          <a:blip r:embed="rId5"/>
                          <a:stretch>
                            <a:fillRect l="-287179" t="-3333" b="-130667"/>
                          </a:stretch>
                        </a:blipFill>
                      </a:tcPr>
                    </a:tc>
                  </a:tr>
                  <a:tr h="365760">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Fallback>
      </mc:AlternateContent>
      <p:sp>
        <p:nvSpPr>
          <p:cNvPr id="54" name="TextBox 53"/>
          <p:cNvSpPr txBox="1"/>
          <p:nvPr/>
        </p:nvSpPr>
        <p:spPr>
          <a:xfrm>
            <a:off x="441224" y="5584399"/>
            <a:ext cx="1818062" cy="369332"/>
          </a:xfrm>
          <a:prstGeom prst="rect">
            <a:avLst/>
          </a:prstGeom>
          <a:noFill/>
        </p:spPr>
        <p:txBody>
          <a:bodyPr wrap="none" rtlCol="0">
            <a:spAutoFit/>
          </a:bodyPr>
          <a:lstStyle/>
          <a:p>
            <a:r>
              <a:rPr lang="en-US" dirty="0" smtClean="0"/>
              <a:t>Trace length L = 4</a:t>
            </a:r>
            <a:endParaRPr lang="en-US" dirty="0"/>
          </a:p>
        </p:txBody>
      </p:sp>
      <mc:AlternateContent xmlns:mc="http://schemas.openxmlformats.org/markup-compatibility/2006" xmlns:a14="http://schemas.microsoft.com/office/drawing/2010/main">
        <mc:Choice Requires="a14">
          <p:sp>
            <p:nvSpPr>
              <p:cNvPr id="55" name="Title 54"/>
              <p:cNvSpPr txBox="1">
                <a:spLocks/>
              </p:cNvSpPr>
              <p:nvPr/>
            </p:nvSpPr>
            <p:spPr>
              <a:xfrm>
                <a:off x="1408731" y="3073680"/>
                <a:ext cx="3342854"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oMath>
                </a14:m>
                <a:r>
                  <a:rPr lang="en-US" sz="1600" dirty="0" smtClean="0"/>
                  <a:t> for Android</a:t>
                </a:r>
                <a:endParaRPr lang="en-US" sz="1600" dirty="0"/>
              </a:p>
            </p:txBody>
          </p:sp>
        </mc:Choice>
        <mc:Fallback xmlns="">
          <p:sp>
            <p:nvSpPr>
              <p:cNvPr id="55" name="Title 54"/>
              <p:cNvSpPr txBox="1">
                <a:spLocks noRot="1" noChangeAspect="1" noMove="1" noResize="1" noEditPoints="1" noAdjustHandles="1" noChangeArrowheads="1" noChangeShapeType="1" noTextEdit="1"/>
              </p:cNvSpPr>
              <p:nvPr/>
            </p:nvSpPr>
            <p:spPr>
              <a:xfrm>
                <a:off x="1408731" y="3073680"/>
                <a:ext cx="3342854" cy="440350"/>
              </a:xfrm>
              <a:prstGeom prst="rect">
                <a:avLst/>
              </a:prstGeom>
              <a:blipFill rotWithShape="0">
                <a:blip r:embed="rId6"/>
                <a:stretch>
                  <a:fillRect b="-6944"/>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fld id="{82228630-4404-4146-8F6E-F70F41B71877}" type="datetime1">
              <a:rPr lang="en-US" smtClean="0"/>
              <a:t>11/29/2012</a:t>
            </a:fld>
            <a:endParaRPr lang="en-US"/>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38" name="Slide Number Placeholder 37"/>
          <p:cNvSpPr>
            <a:spLocks noGrp="1"/>
          </p:cNvSpPr>
          <p:nvPr>
            <p:ph type="sldNum" sz="quarter" idx="12"/>
          </p:nvPr>
        </p:nvSpPr>
        <p:spPr/>
        <p:txBody>
          <a:bodyPr/>
          <a:lstStyle/>
          <a:p>
            <a:fld id="{AC6F656C-6828-4728-8292-154E5E3A9B6B}" type="slidenum">
              <a:rPr lang="en-US" smtClean="0"/>
              <a:t>18</a:t>
            </a:fld>
            <a:endParaRPr lang="en-US"/>
          </a:p>
        </p:txBody>
      </p:sp>
    </p:spTree>
    <p:extLst>
      <p:ext uri="{BB962C8B-B14F-4D97-AF65-F5344CB8AC3E}">
        <p14:creationId xmlns:p14="http://schemas.microsoft.com/office/powerpoint/2010/main" val="1049735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74161" y="10830"/>
            <a:ext cx="10515600" cy="335898"/>
          </a:xfrm>
        </p:spPr>
        <p:txBody>
          <a:bodyPr>
            <a:noAutofit/>
          </a:bodyPr>
          <a:lstStyle/>
          <a:p>
            <a:pPr algn="ctr"/>
            <a:r>
              <a:rPr lang="en-US" sz="3200" dirty="0" smtClean="0"/>
              <a:t>Mutual Information on frequency</a:t>
            </a:r>
            <a:endParaRPr lang="en-US" sz="3200" dirty="0"/>
          </a:p>
        </p:txBody>
      </p:sp>
      <mc:AlternateContent xmlns:mc="http://schemas.openxmlformats.org/markup-compatibility/2006" xmlns:a14="http://schemas.microsoft.com/office/drawing/2010/main">
        <mc:Choice Requires="a14">
          <p:graphicFrame>
            <p:nvGraphicFramePr>
              <p:cNvPr id="52" name="Table 51"/>
              <p:cNvGraphicFramePr>
                <a:graphicFrameLocks noGrp="1"/>
              </p:cNvGraphicFramePr>
              <p:nvPr>
                <p:extLst/>
              </p:nvPr>
            </p:nvGraphicFramePr>
            <p:xfrm>
              <a:off x="6230473" y="985681"/>
              <a:ext cx="3678031" cy="2011680"/>
            </p:xfrm>
            <a:graphic>
              <a:graphicData uri="http://schemas.openxmlformats.org/drawingml/2006/table">
                <a:tbl>
                  <a:tblPr firstRow="1" bandRow="1">
                    <a:tableStyleId>{5C22544A-7EE6-4342-B048-85BDC9FD1C3A}</a:tableStyleId>
                  </a:tblPr>
                  <a:tblGrid>
                    <a:gridCol w="979655"/>
                    <a:gridCol w="1272988"/>
                    <a:gridCol w="1425388"/>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baseline="0" dirty="0" smtClean="0"/>
                            <a:t>Relfreq</a:t>
                          </a:r>
                        </a:p>
                        <a:p>
                          <a:pPr algn="ctr"/>
                          <a:r>
                            <a:rPr lang="en-US" baseline="0" dirty="0" smtClean="0"/>
                            <a:t> </a:t>
                          </a: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2" name="Table 51"/>
              <p:cNvGraphicFramePr>
                <a:graphicFrameLocks noGrp="1"/>
              </p:cNvGraphicFramePr>
              <p:nvPr>
                <p:extLst/>
              </p:nvPr>
            </p:nvGraphicFramePr>
            <p:xfrm>
              <a:off x="6230473" y="985681"/>
              <a:ext cx="3678031" cy="2011680"/>
            </p:xfrm>
            <a:graphic>
              <a:graphicData uri="http://schemas.openxmlformats.org/drawingml/2006/table">
                <a:tbl>
                  <a:tblPr firstRow="1" bandRow="1">
                    <a:tableStyleId>{5C22544A-7EE6-4342-B048-85BDC9FD1C3A}</a:tableStyleId>
                  </a:tblPr>
                  <a:tblGrid>
                    <a:gridCol w="979655"/>
                    <a:gridCol w="1272988"/>
                    <a:gridCol w="1425388"/>
                  </a:tblGrid>
                  <a:tr h="914400">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77033" t="-3333" r="-111962" b="-131333"/>
                          </a:stretch>
                        </a:blipFill>
                      </a:tcPr>
                    </a:tc>
                    <a:tc>
                      <a:txBody>
                        <a:bodyPr/>
                        <a:lstStyle/>
                        <a:p>
                          <a:endParaRPr lang="en-US"/>
                        </a:p>
                      </a:txBody>
                      <a:tcPr>
                        <a:blipFill rotWithShape="0">
                          <a:blip r:embed="rId3"/>
                          <a:stretch>
                            <a:fillRect l="-158120" t="-3333" b="-131333"/>
                          </a:stretch>
                        </a:blipFill>
                      </a:tcPr>
                    </a:tc>
                  </a:tr>
                  <a:tr h="365760">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56" name="Title 54"/>
              <p:cNvSpPr txBox="1">
                <a:spLocks/>
              </p:cNvSpPr>
              <p:nvPr/>
            </p:nvSpPr>
            <p:spPr>
              <a:xfrm>
                <a:off x="6384143" y="553807"/>
                <a:ext cx="3342854"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r>
                      <a:rPr lang="en-US" sz="1600" b="1" i="1">
                        <a:latin typeface="Cambria Math" panose="02040503050406030204" pitchFamily="18" charset="0"/>
                      </a:rPr>
                      <m:t> </m:t>
                    </m:r>
                  </m:oMath>
                </a14:m>
                <a:r>
                  <a:rPr lang="en-US" sz="1600" dirty="0" smtClean="0"/>
                  <a:t>for Android</a:t>
                </a:r>
                <a:endParaRPr lang="en-US" sz="1600" dirty="0"/>
              </a:p>
            </p:txBody>
          </p:sp>
        </mc:Choice>
        <mc:Fallback xmlns="">
          <p:sp>
            <p:nvSpPr>
              <p:cNvPr id="56" name="Title 54"/>
              <p:cNvSpPr txBox="1">
                <a:spLocks noRot="1" noChangeAspect="1" noMove="1" noResize="1" noEditPoints="1" noAdjustHandles="1" noChangeArrowheads="1" noChangeShapeType="1" noTextEdit="1"/>
              </p:cNvSpPr>
              <p:nvPr/>
            </p:nvSpPr>
            <p:spPr>
              <a:xfrm>
                <a:off x="6384143" y="553807"/>
                <a:ext cx="3342854" cy="440350"/>
              </a:xfrm>
              <a:prstGeom prst="rect">
                <a:avLst/>
              </a:prstGeom>
              <a:blipFill rotWithShape="0">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7" name="Table 56"/>
              <p:cNvGraphicFramePr>
                <a:graphicFrameLocks noGrp="1"/>
              </p:cNvGraphicFramePr>
              <p:nvPr>
                <p:extLst/>
              </p:nvPr>
            </p:nvGraphicFramePr>
            <p:xfrm>
              <a:off x="1797597" y="962879"/>
              <a:ext cx="3106095" cy="2037715"/>
            </p:xfrm>
            <a:graphic>
              <a:graphicData uri="http://schemas.openxmlformats.org/drawingml/2006/table">
                <a:tbl>
                  <a:tblPr firstRow="1" bandRow="1">
                    <a:tableStyleId>{5C22544A-7EE6-4342-B048-85BDC9FD1C3A}</a:tableStyleId>
                  </a:tblPr>
                  <a:tblGrid>
                    <a:gridCol w="932327"/>
                    <a:gridCol w="1026287"/>
                    <a:gridCol w="1147481"/>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Relfreq</a:t>
                          </a:r>
                          <a:r>
                            <a:rPr lang="en-US" baseline="0" dirty="0" smtClean="0"/>
                            <a:t> </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7" name="Table 56"/>
              <p:cNvGraphicFramePr>
                <a:graphicFrameLocks noGrp="1"/>
              </p:cNvGraphicFramePr>
              <p:nvPr>
                <p:extLst/>
              </p:nvPr>
            </p:nvGraphicFramePr>
            <p:xfrm>
              <a:off x="1797597" y="962879"/>
              <a:ext cx="3106095" cy="2037715"/>
            </p:xfrm>
            <a:graphic>
              <a:graphicData uri="http://schemas.openxmlformats.org/drawingml/2006/table">
                <a:tbl>
                  <a:tblPr firstRow="1" bandRow="1">
                    <a:tableStyleId>{5C22544A-7EE6-4342-B048-85BDC9FD1C3A}</a:tableStyleId>
                  </a:tblPr>
                  <a:tblGrid>
                    <a:gridCol w="932327"/>
                    <a:gridCol w="1026287"/>
                    <a:gridCol w="1147481"/>
                  </a:tblGrid>
                  <a:tr h="940435">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90533" t="-3226" r="-111834" b="-126452"/>
                          </a:stretch>
                        </a:blipFill>
                      </a:tcPr>
                    </a:tc>
                    <a:tc>
                      <a:txBody>
                        <a:bodyPr/>
                        <a:lstStyle/>
                        <a:p>
                          <a:endParaRPr lang="en-US"/>
                        </a:p>
                      </a:txBody>
                      <a:tcPr>
                        <a:blipFill rotWithShape="0">
                          <a:blip r:embed="rId5"/>
                          <a:stretch>
                            <a:fillRect l="-170370" t="-3226" b="-126452"/>
                          </a:stretch>
                        </a:blipFill>
                      </a:tcPr>
                    </a:tc>
                  </a:tr>
                  <a:tr h="365760">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58" name="Title 54"/>
              <p:cNvSpPr txBox="1">
                <a:spLocks/>
              </p:cNvSpPr>
              <p:nvPr/>
            </p:nvSpPr>
            <p:spPr>
              <a:xfrm>
                <a:off x="1787768" y="545331"/>
                <a:ext cx="2828263"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oMath>
                </a14:m>
                <a:r>
                  <a:rPr lang="en-US" sz="1600" dirty="0" smtClean="0"/>
                  <a:t> for J2ME</a:t>
                </a:r>
                <a:endParaRPr lang="en-US" sz="1600" dirty="0"/>
              </a:p>
            </p:txBody>
          </p:sp>
        </mc:Choice>
        <mc:Fallback xmlns="">
          <p:sp>
            <p:nvSpPr>
              <p:cNvPr id="58" name="Title 54"/>
              <p:cNvSpPr txBox="1">
                <a:spLocks noRot="1" noChangeAspect="1" noMove="1" noResize="1" noEditPoints="1" noAdjustHandles="1" noChangeArrowheads="1" noChangeShapeType="1" noTextEdit="1"/>
              </p:cNvSpPr>
              <p:nvPr/>
            </p:nvSpPr>
            <p:spPr>
              <a:xfrm>
                <a:off x="1787768" y="545331"/>
                <a:ext cx="2828263" cy="440350"/>
              </a:xfrm>
              <a:prstGeom prst="rect">
                <a:avLst/>
              </a:prstGeom>
              <a:blipFill rotWithShape="0">
                <a:blip r:embed="rId6"/>
                <a:stretch>
                  <a:fillRect b="-5479"/>
                </a:stretch>
              </a:blipFill>
            </p:spPr>
            <p:txBody>
              <a:bodyPr/>
              <a:lstStyle/>
              <a:p>
                <a:r>
                  <a:rPr lang="en-US">
                    <a:noFill/>
                  </a:rPr>
                  <a:t> </a:t>
                </a:r>
              </a:p>
            </p:txBody>
          </p:sp>
        </mc:Fallback>
      </mc:AlternateContent>
      <p:sp>
        <p:nvSpPr>
          <p:cNvPr id="61" name="TextBox 60"/>
          <p:cNvSpPr txBox="1"/>
          <p:nvPr/>
        </p:nvSpPr>
        <p:spPr>
          <a:xfrm>
            <a:off x="1659971" y="6210258"/>
            <a:ext cx="2493013" cy="369332"/>
          </a:xfrm>
          <a:prstGeom prst="rect">
            <a:avLst/>
          </a:prstGeom>
          <a:noFill/>
        </p:spPr>
        <p:txBody>
          <a:bodyPr wrap="square" rtlCol="0">
            <a:spAutoFit/>
          </a:bodyPr>
          <a:lstStyle/>
          <a:p>
            <a:pPr algn="ctr"/>
            <a:r>
              <a:rPr lang="en-US" dirty="0" smtClean="0"/>
              <a:t>Total Trace pairs N = 2</a:t>
            </a:r>
            <a:endParaRPr lang="en-US" dirty="0"/>
          </a:p>
        </p:txBody>
      </p:sp>
      <mc:AlternateContent xmlns:mc="http://schemas.openxmlformats.org/markup-compatibility/2006" xmlns:a14="http://schemas.microsoft.com/office/drawing/2010/main">
        <mc:Choice Requires="a14">
          <p:graphicFrame>
            <p:nvGraphicFramePr>
              <p:cNvPr id="62" name="Table 61"/>
              <p:cNvGraphicFramePr>
                <a:graphicFrameLocks noGrp="1"/>
              </p:cNvGraphicFramePr>
              <p:nvPr>
                <p:extLst/>
              </p:nvPr>
            </p:nvGraphicFramePr>
            <p:xfrm>
              <a:off x="1724223" y="3859136"/>
              <a:ext cx="7906079" cy="2279399"/>
            </p:xfrm>
            <a:graphic>
              <a:graphicData uri="http://schemas.openxmlformats.org/drawingml/2006/table">
                <a:tbl>
                  <a:tblPr firstRow="1" bandRow="1">
                    <a:tableStyleId>{5C22544A-7EE6-4342-B048-85BDC9FD1C3A}</a:tableStyleId>
                  </a:tblPr>
                  <a:tblGrid>
                    <a:gridCol w="1199271"/>
                    <a:gridCol w="1327070"/>
                    <a:gridCol w="1398529"/>
                    <a:gridCol w="1296445"/>
                    <a:gridCol w="1296445"/>
                    <a:gridCol w="1388319"/>
                  </a:tblGrid>
                  <a:tr h="940814">
                    <a:tc>
                      <a:txBody>
                        <a:bodyPr/>
                        <a:lstStyle/>
                        <a:p>
                          <a:pPr algn="ctr"/>
                          <a:r>
                            <a:rPr lang="en-US" dirty="0" smtClean="0"/>
                            <a:t>API mapping</a:t>
                          </a:r>
                          <a:endParaRPr lang="en-US" dirty="0"/>
                        </a:p>
                      </a:txBody>
                      <a:tcPr/>
                    </a:tc>
                    <a:tc>
                      <a:txBody>
                        <a:bodyPr/>
                        <a:lstStyle/>
                        <a:p>
                          <a:pPr algn="ctr"/>
                          <a:r>
                            <a:rPr lang="en-US" dirty="0" smtClean="0"/>
                            <a:t>Count</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 &amp;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endParaRPr lang="en-US" dirty="0"/>
                        </a:p>
                      </a:txBody>
                      <a:tcPr/>
                    </a:tc>
                    <a:tc>
                      <a:txBody>
                        <a:bodyPr/>
                        <a:lstStyle/>
                        <a:p>
                          <a:pPr algn="ctr"/>
                          <a:r>
                            <a:rPr lang="en-US" dirty="0" smtClean="0"/>
                            <a:t>Probability</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 &amp;</a:t>
                          </a:r>
                        </a:p>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algn="ctr"/>
                          <a:r>
                            <a:rPr lang="en-US" dirty="0" smtClean="0"/>
                            <a:t>Count</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=0.5 &amp;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=0.5)</a:t>
                          </a:r>
                        </a:p>
                      </a:txBody>
                      <a:tcPr/>
                    </a:tc>
                    <a:tc>
                      <a:txBody>
                        <a:bodyPr/>
                        <a:lstStyle/>
                        <a:p>
                          <a:pPr algn="ctr"/>
                          <a:r>
                            <a:rPr lang="en-US" dirty="0" smtClean="0"/>
                            <a:t>Probability</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=0.5 &amp;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=0.5)</a:t>
                          </a:r>
                          <a:endParaRPr lang="en-US" dirty="0"/>
                        </a:p>
                      </a:txBody>
                      <a:tcPr/>
                    </a:tc>
                  </a:tr>
                  <a:tr h="446195">
                    <a:tc>
                      <a:txBody>
                        <a:bodyPr/>
                        <a:lstStyle/>
                        <a:p>
                          <a:pPr algn="ctr"/>
                          <a:r>
                            <a:rPr lang="en-US" dirty="0" smtClean="0"/>
                            <a:t>A()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smtClean="0"/>
                            <a:t>a()</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r>
                  <a:tr h="4461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smtClean="0"/>
                            <a:t>b()</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446195">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mc:Choice>
        <mc:Fallback xmlns="">
          <p:graphicFrame>
            <p:nvGraphicFramePr>
              <p:cNvPr id="62" name="Table 61"/>
              <p:cNvGraphicFramePr>
                <a:graphicFrameLocks noGrp="1"/>
              </p:cNvGraphicFramePr>
              <p:nvPr>
                <p:extLst/>
              </p:nvPr>
            </p:nvGraphicFramePr>
            <p:xfrm>
              <a:off x="1724223" y="3859136"/>
              <a:ext cx="7906079" cy="2279399"/>
            </p:xfrm>
            <a:graphic>
              <a:graphicData uri="http://schemas.openxmlformats.org/drawingml/2006/table">
                <a:tbl>
                  <a:tblPr firstRow="1" bandRow="1">
                    <a:tableStyleId>{5C22544A-7EE6-4342-B048-85BDC9FD1C3A}</a:tableStyleId>
                  </a:tblPr>
                  <a:tblGrid>
                    <a:gridCol w="1199271"/>
                    <a:gridCol w="1327070"/>
                    <a:gridCol w="1398529"/>
                    <a:gridCol w="1296445"/>
                    <a:gridCol w="1296445"/>
                    <a:gridCol w="1388319"/>
                  </a:tblGrid>
                  <a:tr h="940814">
                    <a:tc>
                      <a:txBody>
                        <a:bodyPr/>
                        <a:lstStyle/>
                        <a:p>
                          <a:pPr algn="ctr"/>
                          <a:r>
                            <a:rPr lang="en-US" dirty="0" smtClean="0"/>
                            <a:t>API mapping</a:t>
                          </a:r>
                          <a:endParaRPr lang="en-US" dirty="0"/>
                        </a:p>
                      </a:txBody>
                      <a:tcPr/>
                    </a:tc>
                    <a:tc>
                      <a:txBody>
                        <a:bodyPr/>
                        <a:lstStyle/>
                        <a:p>
                          <a:endParaRPr lang="en-US"/>
                        </a:p>
                      </a:txBody>
                      <a:tcPr>
                        <a:blipFill rotWithShape="0">
                          <a:blip r:embed="rId7"/>
                          <a:stretch>
                            <a:fillRect l="-90367" t="-3247" r="-405046" b="-144805"/>
                          </a:stretch>
                        </a:blipFill>
                      </a:tcPr>
                    </a:tc>
                    <a:tc>
                      <a:txBody>
                        <a:bodyPr/>
                        <a:lstStyle/>
                        <a:p>
                          <a:endParaRPr lang="en-US"/>
                        </a:p>
                      </a:txBody>
                      <a:tcPr>
                        <a:blipFill rotWithShape="0">
                          <a:blip r:embed="rId7"/>
                          <a:stretch>
                            <a:fillRect l="-181223" t="-3247" r="-285590" b="-14480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endParaRPr lang="en-US"/>
                        </a:p>
                      </a:txBody>
                      <a:tcPr>
                        <a:blipFill rotWithShape="0">
                          <a:blip r:embed="rId7"/>
                          <a:stretch>
                            <a:fillRect l="-402347" t="-3247" r="-107042" b="-144805"/>
                          </a:stretch>
                        </a:blipFill>
                      </a:tcPr>
                    </a:tc>
                    <a:tc>
                      <a:txBody>
                        <a:bodyPr/>
                        <a:lstStyle/>
                        <a:p>
                          <a:endParaRPr lang="en-US"/>
                        </a:p>
                      </a:txBody>
                      <a:tcPr>
                        <a:blipFill rotWithShape="0">
                          <a:blip r:embed="rId7"/>
                          <a:stretch>
                            <a:fillRect l="-469298" t="-3247" b="-144805"/>
                          </a:stretch>
                        </a:blipFill>
                      </a:tcPr>
                    </a:tc>
                  </a:tr>
                  <a:tr h="446195">
                    <a:tc>
                      <a:txBody>
                        <a:bodyPr/>
                        <a:lstStyle/>
                        <a:p>
                          <a:endParaRPr lang="en-US"/>
                        </a:p>
                      </a:txBody>
                      <a:tcPr>
                        <a:blipFill rotWithShape="0">
                          <a:blip r:embed="rId7"/>
                          <a:stretch>
                            <a:fillRect t="-214865" r="-558883" b="-201351"/>
                          </a:stretch>
                        </a:blipFill>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r>
                  <a:tr h="446195">
                    <a:tc>
                      <a:txBody>
                        <a:bodyPr/>
                        <a:lstStyle/>
                        <a:p>
                          <a:endParaRPr lang="en-US"/>
                        </a:p>
                      </a:txBody>
                      <a:tcPr>
                        <a:blipFill rotWithShape="0">
                          <a:blip r:embed="rId7"/>
                          <a:stretch>
                            <a:fillRect t="-319178" r="-558883" b="-104110"/>
                          </a:stretch>
                        </a:blipFill>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446195">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3" name="TextBox 62"/>
              <p:cNvSpPr txBox="1"/>
              <p:nvPr/>
            </p:nvSpPr>
            <p:spPr>
              <a:xfrm>
                <a:off x="1659972" y="3388758"/>
                <a:ext cx="7968122" cy="395621"/>
              </a:xfrm>
              <a:prstGeom prst="rect">
                <a:avLst/>
              </a:prstGeom>
              <a:noFill/>
            </p:spPr>
            <p:txBody>
              <a:bodyPr wrap="square" rtlCol="0">
                <a:spAutoFit/>
              </a:bodyPr>
              <a:lstStyle/>
              <a:p>
                <a:pPr algn="ctr"/>
                <a:r>
                  <a:rPr lang="en-US" dirty="0" smtClean="0"/>
                  <a:t>Joint Probability Distribution of relative frequency </a:t>
                </a:r>
                <a14:m>
                  <m:oMath xmlns:m="http://schemas.openxmlformats.org/officeDocument/2006/math">
                    <m:r>
                      <a:rPr lang="en-US" b="1" i="0" smtClean="0">
                        <a:latin typeface="Cambria Math" panose="02040503050406030204" pitchFamily="18" charset="0"/>
                      </a:rPr>
                      <m:t>𝐏</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sub>
                    </m:s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r>
                      <a:rPr lang="en-US" b="1" i="1" smtClean="0">
                        <a:latin typeface="Cambria Math" panose="02040503050406030204" pitchFamily="18" charset="0"/>
                      </a:rPr>
                      <m:t>=</m:t>
                    </m:r>
                    <m:r>
                      <a:rPr lang="en-US" b="1" i="1" smtClean="0">
                        <a:latin typeface="Cambria Math" panose="02040503050406030204" pitchFamily="18" charset="0"/>
                      </a:rPr>
                      <m:t>𝒚</m:t>
                    </m:r>
                    <m:r>
                      <a:rPr lang="en-US" b="0" i="0" smtClean="0">
                        <a:latin typeface="Cambria Math" panose="02040503050406030204" pitchFamily="18" charset="0"/>
                      </a:rPr>
                      <m:t>)</m:t>
                    </m:r>
                  </m:oMath>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1659972" y="3388758"/>
                <a:ext cx="7968122" cy="395621"/>
              </a:xfrm>
              <a:prstGeom prst="rect">
                <a:avLst/>
              </a:prstGeom>
              <a:blipFill rotWithShape="0">
                <a:blip r:embed="rId8"/>
                <a:stretch>
                  <a:fillRect t="-7692" b="-18462"/>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fld id="{ACB2D842-4032-4823-B496-4730F685DE2E}" type="datetime1">
              <a:rPr lang="en-US" smtClean="0"/>
              <a:t>11/29/2012</a:t>
            </a:fld>
            <a:endParaRPr lang="en-US"/>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5" name="Slide Number Placeholder 4"/>
          <p:cNvSpPr>
            <a:spLocks noGrp="1"/>
          </p:cNvSpPr>
          <p:nvPr>
            <p:ph type="sldNum" sz="quarter" idx="12"/>
          </p:nvPr>
        </p:nvSpPr>
        <p:spPr/>
        <p:txBody>
          <a:bodyPr/>
          <a:lstStyle/>
          <a:p>
            <a:fld id="{AC6F656C-6828-4728-8292-154E5E3A9B6B}" type="slidenum">
              <a:rPr lang="en-US" smtClean="0"/>
              <a:t>19</a:t>
            </a:fld>
            <a:endParaRPr lang="en-US"/>
          </a:p>
        </p:txBody>
      </p:sp>
    </p:spTree>
    <p:extLst>
      <p:ext uri="{BB962C8B-B14F-4D97-AF65-F5344CB8AC3E}">
        <p14:creationId xmlns:p14="http://schemas.microsoft.com/office/powerpoint/2010/main" val="876297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139" y="205419"/>
            <a:ext cx="10515600" cy="1325563"/>
          </a:xfrm>
        </p:spPr>
        <p:txBody>
          <a:bodyPr/>
          <a:lstStyle/>
          <a:p>
            <a:pPr algn="ctr"/>
            <a:r>
              <a:rPr lang="en-US" dirty="0" smtClean="0"/>
              <a:t>Variety of platforms</a:t>
            </a:r>
            <a:endParaRPr lang="en-US" dirty="0"/>
          </a:p>
        </p:txBody>
      </p:sp>
      <p:sp>
        <p:nvSpPr>
          <p:cNvPr id="4" name="Date Placeholder 3"/>
          <p:cNvSpPr>
            <a:spLocks noGrp="1"/>
          </p:cNvSpPr>
          <p:nvPr>
            <p:ph type="dt" sz="half" idx="10"/>
          </p:nvPr>
        </p:nvSpPr>
        <p:spPr/>
        <p:txBody>
          <a:bodyPr/>
          <a:lstStyle/>
          <a:p>
            <a:fld id="{87CBC7DD-3B25-4F52-B414-02710DC47E4D}"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5" name="Slide Number Placeholder 34"/>
          <p:cNvSpPr>
            <a:spLocks noGrp="1"/>
          </p:cNvSpPr>
          <p:nvPr>
            <p:ph type="sldNum" sz="quarter" idx="12"/>
          </p:nvPr>
        </p:nvSpPr>
        <p:spPr/>
        <p:txBody>
          <a:bodyPr/>
          <a:lstStyle/>
          <a:p>
            <a:fld id="{AC6F656C-6828-4728-8292-154E5E3A9B6B}" type="slidenum">
              <a:rPr lang="en-US" smtClean="0"/>
              <a:t>2</a:t>
            </a:fld>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621" y="3741479"/>
            <a:ext cx="724522" cy="73993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690" y="3698140"/>
            <a:ext cx="720690" cy="87512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5438" y="2185494"/>
            <a:ext cx="1053016" cy="1379814"/>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721" y="4464680"/>
            <a:ext cx="868784" cy="893784"/>
          </a:xfrm>
          <a:prstGeom prst="rect">
            <a:avLst/>
          </a:prstGeom>
        </p:spPr>
      </p:pic>
      <p:sp>
        <p:nvSpPr>
          <p:cNvPr id="19" name="TextBox 18"/>
          <p:cNvSpPr txBox="1"/>
          <p:nvPr/>
        </p:nvSpPr>
        <p:spPr>
          <a:xfrm>
            <a:off x="9435004" y="1735398"/>
            <a:ext cx="833883" cy="369332"/>
          </a:xfrm>
          <a:prstGeom prst="rect">
            <a:avLst/>
          </a:prstGeom>
          <a:noFill/>
        </p:spPr>
        <p:txBody>
          <a:bodyPr wrap="none" rtlCol="0">
            <a:spAutoFit/>
          </a:bodyPr>
          <a:lstStyle/>
          <a:p>
            <a:r>
              <a:rPr lang="en-US" dirty="0" smtClean="0"/>
              <a:t>mobile</a:t>
            </a: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579" y="2358379"/>
            <a:ext cx="1781175" cy="1438275"/>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878" y="4132066"/>
            <a:ext cx="826557" cy="545022"/>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83921" y="4175379"/>
            <a:ext cx="624150" cy="506068"/>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724" y="2352846"/>
            <a:ext cx="917818" cy="1193910"/>
          </a:xfrm>
          <a:prstGeom prst="rect">
            <a:avLst/>
          </a:prstGeom>
        </p:spPr>
      </p:pic>
      <p:sp>
        <p:nvSpPr>
          <p:cNvPr id="27" name="TextBox 26"/>
          <p:cNvSpPr txBox="1"/>
          <p:nvPr/>
        </p:nvSpPr>
        <p:spPr>
          <a:xfrm>
            <a:off x="5641724" y="1735398"/>
            <a:ext cx="808235" cy="369332"/>
          </a:xfrm>
          <a:prstGeom prst="rect">
            <a:avLst/>
          </a:prstGeom>
          <a:noFill/>
        </p:spPr>
        <p:txBody>
          <a:bodyPr wrap="none" rtlCol="0">
            <a:spAutoFit/>
          </a:bodyPr>
          <a:lstStyle/>
          <a:p>
            <a:r>
              <a:rPr lang="en-US" dirty="0" smtClean="0"/>
              <a:t>Tablet </a:t>
            </a:r>
            <a:endParaRPr lang="en-US" dirty="0"/>
          </a:p>
        </p:txBody>
      </p:sp>
      <p:sp>
        <p:nvSpPr>
          <p:cNvPr id="28" name="TextBox 27"/>
          <p:cNvSpPr txBox="1"/>
          <p:nvPr/>
        </p:nvSpPr>
        <p:spPr>
          <a:xfrm>
            <a:off x="866979" y="1735398"/>
            <a:ext cx="1006814" cy="369332"/>
          </a:xfrm>
          <a:prstGeom prst="rect">
            <a:avLst/>
          </a:prstGeom>
          <a:noFill/>
        </p:spPr>
        <p:txBody>
          <a:bodyPr wrap="none" rtlCol="0">
            <a:spAutoFit/>
          </a:bodyPr>
          <a:lstStyle/>
          <a:p>
            <a:r>
              <a:rPr lang="en-US" dirty="0" smtClean="0"/>
              <a:t>Desktop </a:t>
            </a:r>
            <a:endParaRPr lang="en-US" dirty="0"/>
          </a:p>
        </p:txBody>
      </p:sp>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4324" y="3939844"/>
            <a:ext cx="791665" cy="863635"/>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6115" y="4142636"/>
            <a:ext cx="962659" cy="611080"/>
          </a:xfrm>
          <a:prstGeom prst="rect">
            <a:avLst/>
          </a:prstGeom>
        </p:spPr>
      </p:pic>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20546" y="4100141"/>
            <a:ext cx="498243" cy="655994"/>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53478" y="3822192"/>
            <a:ext cx="965705" cy="496142"/>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39914" y="4731803"/>
            <a:ext cx="688656" cy="458051"/>
          </a:xfrm>
          <a:prstGeom prst="rect">
            <a:avLst/>
          </a:prstGeom>
        </p:spPr>
      </p:pic>
      <p:pic>
        <p:nvPicPr>
          <p:cNvPr id="3" name="Picture 2"/>
          <p:cNvPicPr>
            <a:picLocks noChangeAspect="1"/>
          </p:cNvPicPr>
          <p:nvPr/>
        </p:nvPicPr>
        <p:blipFill rotWithShape="1">
          <a:blip r:embed="rId16">
            <a:extLst>
              <a:ext uri="{28A0092B-C50C-407E-A947-70E740481C1C}">
                <a14:useLocalDpi xmlns:a14="http://schemas.microsoft.com/office/drawing/2010/main" val="0"/>
              </a:ext>
            </a:extLst>
          </a:blip>
          <a:srcRect r="5841" b="22874"/>
          <a:stretch/>
        </p:blipFill>
        <p:spPr>
          <a:xfrm>
            <a:off x="4673127" y="4877624"/>
            <a:ext cx="2006453" cy="419205"/>
          </a:xfrm>
          <a:prstGeom prst="rect">
            <a:avLst/>
          </a:prstGeom>
        </p:spPr>
      </p:pic>
      <p:pic>
        <p:nvPicPr>
          <p:cNvPr id="6" name="Picture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7531" y="4893559"/>
            <a:ext cx="640411" cy="577998"/>
          </a:xfrm>
          <a:prstGeom prst="rect">
            <a:avLst/>
          </a:prstGeom>
        </p:spPr>
      </p:pic>
      <p:pic>
        <p:nvPicPr>
          <p:cNvPr id="7" name="Picture 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10656" y="4908420"/>
            <a:ext cx="563137" cy="563137"/>
          </a:xfrm>
          <a:prstGeom prst="rect">
            <a:avLst/>
          </a:prstGeom>
        </p:spPr>
      </p:pic>
    </p:spTree>
    <p:extLst>
      <p:ext uri="{BB962C8B-B14F-4D97-AF65-F5344CB8AC3E}">
        <p14:creationId xmlns:p14="http://schemas.microsoft.com/office/powerpoint/2010/main" val="1518949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0" y="262060"/>
            <a:ext cx="10515600" cy="614821"/>
          </a:xfrm>
        </p:spPr>
        <p:txBody>
          <a:bodyPr>
            <a:normAutofit fontScale="90000"/>
          </a:bodyPr>
          <a:lstStyle/>
          <a:p>
            <a:pPr algn="ctr"/>
            <a:r>
              <a:rPr lang="en-US" dirty="0" smtClean="0"/>
              <a:t>Mutual information on Position</a:t>
            </a:r>
            <a:endParaRPr lang="en-US" dirty="0"/>
          </a:p>
        </p:txBody>
      </p:sp>
      <p:sp>
        <p:nvSpPr>
          <p:cNvPr id="4" name="Rectangle 3"/>
          <p:cNvSpPr/>
          <p:nvPr/>
        </p:nvSpPr>
        <p:spPr>
          <a:xfrm>
            <a:off x="1351458" y="1733070"/>
            <a:ext cx="1069770" cy="177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133503" y="1236814"/>
            <a:ext cx="1287725" cy="369332"/>
          </a:xfrm>
          <a:prstGeom prst="rect">
            <a:avLst/>
          </a:prstGeom>
          <a:noFill/>
        </p:spPr>
        <p:txBody>
          <a:bodyPr wrap="none" rtlCol="0">
            <a:spAutoFit/>
          </a:bodyPr>
          <a:lstStyle/>
          <a:p>
            <a:r>
              <a:rPr lang="en-US" dirty="0" smtClean="0"/>
              <a:t>J2ME  Trace</a:t>
            </a:r>
            <a:endParaRPr lang="en-US" dirty="0"/>
          </a:p>
        </p:txBody>
      </p:sp>
      <p:sp>
        <p:nvSpPr>
          <p:cNvPr id="10" name="Rectangle 9"/>
          <p:cNvSpPr/>
          <p:nvPr/>
        </p:nvSpPr>
        <p:spPr>
          <a:xfrm>
            <a:off x="3564481" y="1801757"/>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562333" y="186400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573064" y="1926251"/>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562333" y="199279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3573064" y="2062362"/>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570916" y="2130167"/>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562333" y="2198858"/>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3573064" y="2261105"/>
            <a:ext cx="99893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3570916" y="2336231"/>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3573064" y="2403415"/>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3570916" y="2477900"/>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3568768" y="2541875"/>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3566629" y="261420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3564481" y="268760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a:off x="3562333" y="2749851"/>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3564481" y="281639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3573484" y="2889792"/>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3573064" y="2953767"/>
            <a:ext cx="1001080" cy="485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3564481" y="3022458"/>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a:xfrm>
            <a:off x="3562333" y="3084705"/>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3573064" y="3159831"/>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3562333" y="322637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3573064" y="3301500"/>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570916" y="337662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p:cNvSpPr/>
          <p:nvPr/>
        </p:nvSpPr>
        <p:spPr>
          <a:xfrm>
            <a:off x="3570916" y="3453900"/>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3568768" y="352902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10029669" y="1829866"/>
            <a:ext cx="1069770" cy="177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7863874" y="1802507"/>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7874605" y="1877633"/>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7872457" y="1939880"/>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7874605" y="2006423"/>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7872457" y="2068670"/>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7870309" y="214379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p:cNvSpPr/>
          <p:nvPr/>
        </p:nvSpPr>
        <p:spPr>
          <a:xfrm>
            <a:off x="7874605" y="2203251"/>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7872457" y="227473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7870309" y="2349860"/>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7872457" y="2416403"/>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p:nvSpPr>
        <p:spPr>
          <a:xfrm>
            <a:off x="7870309" y="2491529"/>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p:cNvSpPr/>
          <p:nvPr/>
        </p:nvSpPr>
        <p:spPr>
          <a:xfrm>
            <a:off x="7868161" y="2566655"/>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p:cNvSpPr/>
          <p:nvPr/>
        </p:nvSpPr>
        <p:spPr>
          <a:xfrm>
            <a:off x="7866022" y="263898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p:cNvSpPr/>
          <p:nvPr/>
        </p:nvSpPr>
        <p:spPr>
          <a:xfrm>
            <a:off x="7863874" y="2714112"/>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7865369" y="2776359"/>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7863874" y="2842902"/>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a:off x="7865369" y="2914385"/>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p:cNvSpPr/>
          <p:nvPr/>
        </p:nvSpPr>
        <p:spPr>
          <a:xfrm>
            <a:off x="7872457" y="2980275"/>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7873110" y="304896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p:cNvSpPr/>
          <p:nvPr/>
        </p:nvSpPr>
        <p:spPr>
          <a:xfrm>
            <a:off x="7874605" y="312236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7872457" y="3186339"/>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a:off x="7874605" y="3252882"/>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p:cNvSpPr/>
          <p:nvPr/>
        </p:nvSpPr>
        <p:spPr>
          <a:xfrm>
            <a:off x="7872457" y="3328008"/>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7870309" y="340313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7870309" y="3480408"/>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7868161" y="355553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ight Arrow 106"/>
          <p:cNvSpPr/>
          <p:nvPr/>
        </p:nvSpPr>
        <p:spPr>
          <a:xfrm>
            <a:off x="2601532" y="2499358"/>
            <a:ext cx="566671" cy="25821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rot="10800000">
            <a:off x="9263380" y="2509877"/>
            <a:ext cx="566671" cy="25821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9830051" y="1240500"/>
            <a:ext cx="1484381" cy="369332"/>
          </a:xfrm>
          <a:prstGeom prst="rect">
            <a:avLst/>
          </a:prstGeom>
          <a:noFill/>
        </p:spPr>
        <p:txBody>
          <a:bodyPr wrap="none" rtlCol="0">
            <a:spAutoFit/>
          </a:bodyPr>
          <a:lstStyle/>
          <a:p>
            <a:r>
              <a:rPr lang="en-US" dirty="0" smtClean="0"/>
              <a:t>Android Trace</a:t>
            </a:r>
            <a:endParaRPr lang="en-US" dirty="0"/>
          </a:p>
        </p:txBody>
      </p:sp>
      <p:cxnSp>
        <p:nvCxnSpPr>
          <p:cNvPr id="111" name="Straight Arrow Connector 110"/>
          <p:cNvCxnSpPr>
            <a:stCxn id="10" idx="3"/>
            <a:endCxn id="116" idx="1"/>
          </p:cNvCxnSpPr>
          <p:nvPr/>
        </p:nvCxnSpPr>
        <p:spPr>
          <a:xfrm flipV="1">
            <a:off x="4569857" y="1814230"/>
            <a:ext cx="1100329" cy="1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670186" y="1629564"/>
            <a:ext cx="1415965" cy="369332"/>
          </a:xfrm>
          <a:prstGeom prst="rect">
            <a:avLst/>
          </a:prstGeom>
          <a:noFill/>
        </p:spPr>
        <p:txBody>
          <a:bodyPr wrap="none" rtlCol="0">
            <a:spAutoFit/>
          </a:bodyPr>
          <a:lstStyle/>
          <a:p>
            <a:r>
              <a:rPr lang="en-US" dirty="0" smtClean="0"/>
              <a:t>[Mut-Info(0)]</a:t>
            </a:r>
            <a:endParaRPr lang="en-US" dirty="0"/>
          </a:p>
        </p:txBody>
      </p:sp>
      <p:cxnSp>
        <p:nvCxnSpPr>
          <p:cNvPr id="117" name="Straight Arrow Connector 116"/>
          <p:cNvCxnSpPr>
            <a:stCxn id="81" idx="1"/>
            <a:endCxn id="116" idx="3"/>
          </p:cNvCxnSpPr>
          <p:nvPr/>
        </p:nvCxnSpPr>
        <p:spPr>
          <a:xfrm flipH="1" flipV="1">
            <a:off x="7086151" y="1814230"/>
            <a:ext cx="777723" cy="1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7630806" y="1123083"/>
            <a:ext cx="1650195" cy="923330"/>
          </a:xfrm>
          <a:prstGeom prst="rect">
            <a:avLst/>
          </a:prstGeom>
          <a:noFill/>
        </p:spPr>
        <p:txBody>
          <a:bodyPr wrap="none" rtlCol="0">
            <a:spAutoFit/>
          </a:bodyPr>
          <a:lstStyle/>
          <a:p>
            <a:pPr algn="ctr"/>
            <a:r>
              <a:rPr lang="en-US" dirty="0" smtClean="0"/>
              <a:t>Android</a:t>
            </a:r>
          </a:p>
          <a:p>
            <a:r>
              <a:rPr lang="en-US" dirty="0" smtClean="0"/>
              <a:t>Positional Trace</a:t>
            </a:r>
          </a:p>
          <a:p>
            <a:endParaRPr lang="en-US" dirty="0"/>
          </a:p>
        </p:txBody>
      </p:sp>
      <p:sp>
        <p:nvSpPr>
          <p:cNvPr id="123" name="TextBox 122"/>
          <p:cNvSpPr txBox="1"/>
          <p:nvPr/>
        </p:nvSpPr>
        <p:spPr>
          <a:xfrm>
            <a:off x="3239923" y="1107921"/>
            <a:ext cx="1650195" cy="646331"/>
          </a:xfrm>
          <a:prstGeom prst="rect">
            <a:avLst/>
          </a:prstGeom>
          <a:noFill/>
        </p:spPr>
        <p:txBody>
          <a:bodyPr wrap="none" rtlCol="0">
            <a:spAutoFit/>
          </a:bodyPr>
          <a:lstStyle/>
          <a:p>
            <a:pPr algn="ctr"/>
            <a:r>
              <a:rPr lang="en-US" dirty="0" smtClean="0"/>
              <a:t>J2ME</a:t>
            </a:r>
          </a:p>
          <a:p>
            <a:r>
              <a:rPr lang="en-US" dirty="0" smtClean="0"/>
              <a:t>Positional Trace</a:t>
            </a:r>
          </a:p>
        </p:txBody>
      </p:sp>
      <p:sp>
        <p:nvSpPr>
          <p:cNvPr id="124" name="TextBox 123"/>
          <p:cNvSpPr txBox="1"/>
          <p:nvPr/>
        </p:nvSpPr>
        <p:spPr>
          <a:xfrm>
            <a:off x="5564686" y="3379990"/>
            <a:ext cx="1532984" cy="369332"/>
          </a:xfrm>
          <a:prstGeom prst="rect">
            <a:avLst/>
          </a:prstGeom>
          <a:noFill/>
        </p:spPr>
        <p:txBody>
          <a:bodyPr wrap="none" rtlCol="0">
            <a:spAutoFit/>
          </a:bodyPr>
          <a:lstStyle/>
          <a:p>
            <a:r>
              <a:rPr lang="en-US" dirty="0" smtClean="0"/>
              <a:t>[Mut-Info(99)]</a:t>
            </a:r>
            <a:endParaRPr lang="en-US" dirty="0"/>
          </a:p>
        </p:txBody>
      </p:sp>
      <p:cxnSp>
        <p:nvCxnSpPr>
          <p:cNvPr id="125" name="Straight Arrow Connector 124"/>
          <p:cNvCxnSpPr/>
          <p:nvPr/>
        </p:nvCxnSpPr>
        <p:spPr>
          <a:xfrm flipV="1">
            <a:off x="4491080" y="3577573"/>
            <a:ext cx="1022090" cy="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06" idx="1"/>
          </p:cNvCxnSpPr>
          <p:nvPr/>
        </p:nvCxnSpPr>
        <p:spPr>
          <a:xfrm flipH="1" flipV="1">
            <a:off x="6980651" y="3577573"/>
            <a:ext cx="887510" cy="1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p:cNvSpPr txBox="1"/>
              <p:nvPr/>
            </p:nvSpPr>
            <p:spPr>
              <a:xfrm>
                <a:off x="257577" y="4647307"/>
                <a:ext cx="11694017" cy="1778564"/>
              </a:xfrm>
              <a:prstGeom prst="rect">
                <a:avLst/>
              </a:prstGeom>
              <a:noFill/>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𝑘</m:t>
                        </m:r>
                      </m:sub>
                    </m:sSub>
                  </m:oMath>
                </a14:m>
                <a:r>
                  <a:rPr lang="en-US" sz="2800" dirty="0"/>
                  <a:t>(</a:t>
                </a:r>
                <a14:m>
                  <m:oMath xmlns:m="http://schemas.openxmlformats.org/officeDocument/2006/math">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𝒋</m:t>
                        </m:r>
                        <m:r>
                          <a:rPr lang="en-US" sz="2700" b="1" i="1">
                            <a:latin typeface="Cambria Math" panose="02040503050406030204" pitchFamily="18" charset="0"/>
                          </a:rPr>
                          <m:t>,</m:t>
                        </m:r>
                        <m:r>
                          <a:rPr lang="en-US" sz="2700" b="1" i="1">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smtClean="0">
                            <a:latin typeface="Cambria Math" panose="02040503050406030204" pitchFamily="18" charset="0"/>
                          </a:rPr>
                          <m:t>𝒂</m:t>
                        </m:r>
                        <m:r>
                          <a:rPr lang="en-US" sz="2700" b="1" i="1">
                            <a:latin typeface="Cambria Math" panose="02040503050406030204" pitchFamily="18" charset="0"/>
                          </a:rPr>
                          <m:t>,</m:t>
                        </m:r>
                        <m:r>
                          <a:rPr lang="en-US" sz="2700" b="1" i="1">
                            <a:latin typeface="Cambria Math" panose="02040503050406030204" pitchFamily="18" charset="0"/>
                          </a:rPr>
                          <m:t>𝒌</m:t>
                        </m:r>
                      </m:sub>
                    </m:sSub>
                    <m:r>
                      <a:rPr lang="en-US" sz="2700" i="1">
                        <a:latin typeface="Cambria Math" panose="020405030504060302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m:t>
                    </m:r>
                    <m:nary>
                      <m:naryPr>
                        <m:chr m:val="∑"/>
                        <m:ctrlPr>
                          <a:rPr lang="en-US" sz="2700" i="1" kern="100">
                            <a:solidFill>
                              <a:srgbClr val="00000A"/>
                            </a:solidFill>
                            <a:latin typeface="Cambria Math" panose="02040503050406030204" pitchFamily="18" charset="0"/>
                            <a:cs typeface="Times New Roman" panose="02020603050405020304" pitchFamily="18" charset="0"/>
                          </a:rPr>
                        </m:ctrlPr>
                      </m:naryPr>
                      <m:sub>
                        <m:r>
                          <m:rPr>
                            <m:brk m:alnAt="23"/>
                          </m:rPr>
                          <a:rPr lang="en-US" sz="2700" i="1" kern="100">
                            <a:solidFill>
                              <a:srgbClr val="00000A"/>
                            </a:solidFill>
                            <a:latin typeface="Cambria Math" panose="02040503050406030204" pitchFamily="18" charset="0"/>
                            <a:cs typeface="Times New Roman" panose="02020603050405020304" pitchFamily="18" charset="0"/>
                          </a:rPr>
                          <m:t>𝑥</m:t>
                        </m:r>
                        <m:r>
                          <a:rPr lang="en-US" sz="2700" i="1" kern="100">
                            <a:solidFill>
                              <a:srgbClr val="00000A"/>
                            </a:solidFill>
                            <a:latin typeface="Cambria Math" panose="02040503050406030204" pitchFamily="18" charset="0"/>
                            <a:cs typeface="Times New Roman" panose="02020603050405020304" pitchFamily="18" charset="0"/>
                          </a:rPr>
                          <m:t>=0.00</m:t>
                        </m:r>
                      </m:sub>
                      <m:sup>
                        <m:r>
                          <a:rPr lang="en-US" sz="2700" i="1" kern="100">
                            <a:solidFill>
                              <a:srgbClr val="00000A"/>
                            </a:solidFill>
                            <a:latin typeface="Cambria Math" panose="02040503050406030204" pitchFamily="18" charset="0"/>
                            <a:cs typeface="Times New Roman" panose="02020603050405020304" pitchFamily="18" charset="0"/>
                          </a:rPr>
                          <m:t>0.99</m:t>
                        </m:r>
                      </m:sup>
                      <m:e>
                        <m:nary>
                          <m:naryPr>
                            <m:chr m:val="∑"/>
                            <m:ctrlPr>
                              <a:rPr lang="en-US" sz="2700" i="1" kern="100">
                                <a:solidFill>
                                  <a:srgbClr val="00000A"/>
                                </a:solidFill>
                                <a:latin typeface="Cambria Math" panose="02040503050406030204" pitchFamily="18" charset="0"/>
                                <a:ea typeface="DejaVu Sans"/>
                                <a:cs typeface="Times New Roman" panose="02020603050405020304" pitchFamily="18" charset="0"/>
                              </a:rPr>
                            </m:ctrlPr>
                          </m:naryPr>
                          <m:sub>
                            <m:r>
                              <m:rPr>
                                <m:brk m:alnAt="15"/>
                              </m:rP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=0.00</m:t>
                            </m:r>
                          </m:sub>
                          <m:sup>
                            <m:r>
                              <a:rPr lang="en-US" sz="2700" i="1" kern="100">
                                <a:solidFill>
                                  <a:srgbClr val="00000A"/>
                                </a:solidFill>
                                <a:latin typeface="Cambria Math" panose="02040503050406030204" pitchFamily="18" charset="0"/>
                                <a:ea typeface="DejaVu Sans"/>
                                <a:cs typeface="Times New Roman" panose="02020603050405020304" pitchFamily="18" charset="0"/>
                              </a:rPr>
                              <m:t>0.99</m:t>
                            </m:r>
                          </m:sup>
                          <m:e>
                            <m:r>
                              <a:rPr lang="en-US" sz="2700" i="1" kern="100">
                                <a:solidFill>
                                  <a:srgbClr val="00000A"/>
                                </a:solidFill>
                                <a:latin typeface="Cambria Math" panose="02040503050406030204" pitchFamily="18" charset="0"/>
                                <a:ea typeface="DejaVu Sans"/>
                                <a:cs typeface="Times New Roman" panose="02020603050405020304" pitchFamily="18" charset="0"/>
                              </a:rPr>
                              <m:t>𝑃𝑟𝑜𝑏</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𝒋</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𝑥</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𝒂</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m:t>
                            </m:r>
                            <m:func>
                              <m:funcPr>
                                <m:ctrlPr>
                                  <a:rPr lang="en-US" sz="2700" i="1" kern="100">
                                    <a:solidFill>
                                      <a:srgbClr val="00000A"/>
                                    </a:solidFill>
                                    <a:latin typeface="Cambria Math" panose="02040503050406030204" pitchFamily="18" charset="0"/>
                                    <a:ea typeface="DejaVu Sans"/>
                                    <a:cs typeface="Times New Roman" panose="02020603050405020304" pitchFamily="18" charset="0"/>
                                  </a:rPr>
                                </m:ctrlPr>
                              </m:funcPr>
                              <m:fName>
                                <m:r>
                                  <m:rPr>
                                    <m:sty m:val="p"/>
                                  </m:rPr>
                                  <a:rPr lang="en-US" sz="2700" kern="100">
                                    <a:solidFill>
                                      <a:srgbClr val="00000A"/>
                                    </a:solidFill>
                                    <a:latin typeface="Cambria Math" panose="02040503050406030204" pitchFamily="18" charset="0"/>
                                    <a:ea typeface="DejaVu Sans"/>
                                    <a:cs typeface="Times New Roman" panose="02020603050405020304" pitchFamily="18" charset="0"/>
                                  </a:rPr>
                                  <m:t>log</m:t>
                                </m:r>
                              </m:fName>
                              <m:e>
                                <m:d>
                                  <m:dPr>
                                    <m:ctrlPr>
                                      <a:rPr lang="en-US" sz="2700" i="1" kern="100">
                                        <a:solidFill>
                                          <a:srgbClr val="00000A"/>
                                        </a:solidFill>
                                        <a:latin typeface="Cambria Math" panose="02040503050406030204" pitchFamily="18" charset="0"/>
                                        <a:ea typeface="DejaVu Sans"/>
                                        <a:cs typeface="Times New Roman" panose="02020603050405020304" pitchFamily="18" charset="0"/>
                                      </a:rPr>
                                    </m:ctrlPr>
                                  </m:dPr>
                                  <m:e>
                                    <m:r>
                                      <a:rPr lang="en-US" sz="2700" i="1" kern="100">
                                        <a:solidFill>
                                          <a:srgbClr val="00000A"/>
                                        </a:solidFill>
                                        <a:latin typeface="Cambria Math" panose="02040503050406030204" pitchFamily="18" charset="0"/>
                                        <a:ea typeface="DejaVu Sans"/>
                                        <a:cs typeface="Times New Roman" panose="02020603050405020304" pitchFamily="18" charset="0"/>
                                      </a:rPr>
                                      <m:t> </m:t>
                                    </m:r>
                                    <m:f>
                                      <m:fPr>
                                        <m:ctrlPr>
                                          <a:rPr lang="en-US" sz="2700" i="1" kern="100">
                                            <a:solidFill>
                                              <a:srgbClr val="00000A"/>
                                            </a:solidFill>
                                            <a:latin typeface="Cambria Math" panose="02040503050406030204" pitchFamily="18" charset="0"/>
                                            <a:ea typeface="DejaVu Sans"/>
                                            <a:cs typeface="Times New Roman" panose="02020603050405020304" pitchFamily="18" charset="0"/>
                                          </a:rPr>
                                        </m:ctrlPr>
                                      </m:fPr>
                                      <m:num>
                                        <m:r>
                                          <a:rPr lang="en-US" sz="2700" i="1" kern="100">
                                            <a:solidFill>
                                              <a:srgbClr val="00000A"/>
                                            </a:solidFill>
                                            <a:latin typeface="Cambria Math" panose="02040503050406030204" pitchFamily="18" charset="0"/>
                                            <a:ea typeface="DejaVu Sans"/>
                                            <a:cs typeface="Times New Roman" panose="02020603050405020304" pitchFamily="18" charset="0"/>
                                          </a:rPr>
                                          <m:t>𝑃</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𝒋</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𝑥</m:t>
                                        </m:r>
                                        <m:r>
                                          <a:rPr lang="en-US" sz="2700" i="1" kern="100">
                                            <a:solidFill>
                                              <a:srgbClr val="00000A"/>
                                            </a:solidFill>
                                            <a:latin typeface="Cambria Math" panose="02040503050406030204" pitchFamily="18" charset="0"/>
                                            <a:ea typeface="DejaVu Sans"/>
                                            <a:cs typeface="Times New Roman" panose="02020603050405020304" pitchFamily="18" charset="0"/>
                                          </a:rPr>
                                          <m:t> ,</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𝒂</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m:t>
                                        </m:r>
                                      </m:num>
                                      <m:den>
                                        <m:r>
                                          <a:rPr lang="en-US" sz="2700" i="1" kern="100">
                                            <a:solidFill>
                                              <a:srgbClr val="00000A"/>
                                            </a:solidFill>
                                            <a:latin typeface="Cambria Math" panose="02040503050406030204" pitchFamily="18" charset="0"/>
                                            <a:ea typeface="DejaVu Sans"/>
                                            <a:cs typeface="Times New Roman" panose="02020603050405020304" pitchFamily="18" charset="0"/>
                                          </a:rPr>
                                          <m:t>𝑃</m:t>
                                        </m:r>
                                        <m:d>
                                          <m:dPr>
                                            <m:ctrlPr>
                                              <a:rPr lang="en-US" sz="2700" i="1" kern="100">
                                                <a:solidFill>
                                                  <a:srgbClr val="00000A"/>
                                                </a:solidFill>
                                                <a:latin typeface="Cambria Math" panose="02040503050406030204" pitchFamily="18" charset="0"/>
                                                <a:ea typeface="DejaVu Sans"/>
                                                <a:cs typeface="Times New Roman" panose="02020603050405020304" pitchFamily="18" charset="0"/>
                                              </a:rPr>
                                            </m:ctrlPr>
                                          </m:dPr>
                                          <m:e>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smtClean="0">
                                                    <a:latin typeface="Cambria Math" panose="02040503050406030204" pitchFamily="18" charset="0"/>
                                                  </a:rPr>
                                                  <m:t>𝒋</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𝑥</m:t>
                                            </m:r>
                                          </m:e>
                                        </m:d>
                                        <m:r>
                                          <a:rPr lang="en-US" sz="2700" i="1" kern="100">
                                            <a:solidFill>
                                              <a:srgbClr val="00000A"/>
                                            </a:solidFill>
                                            <a:latin typeface="Cambria Math" panose="02040503050406030204" pitchFamily="18" charset="0"/>
                                            <a:ea typeface="DejaVu Sans"/>
                                            <a:cs typeface="Times New Roman" panose="02020603050405020304" pitchFamily="18" charset="0"/>
                                          </a:rPr>
                                          <m:t>𝑃</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𝒂</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m:t>
                                        </m:r>
                                      </m:den>
                                    </m:f>
                                    <m:r>
                                      <a:rPr lang="en-US" sz="2700" i="1" kern="100">
                                        <a:solidFill>
                                          <a:srgbClr val="00000A"/>
                                        </a:solidFill>
                                        <a:latin typeface="Cambria Math" panose="02040503050406030204" pitchFamily="18" charset="0"/>
                                        <a:ea typeface="DejaVu Sans"/>
                                        <a:cs typeface="Times New Roman" panose="02020603050405020304" pitchFamily="18" charset="0"/>
                                      </a:rPr>
                                      <m:t> </m:t>
                                    </m:r>
                                  </m:e>
                                </m:d>
                              </m:e>
                            </m:func>
                          </m:e>
                        </m:nary>
                      </m:e>
                    </m:nary>
                  </m:oMath>
                </a14:m>
                <a:endParaRPr lang="en-US" sz="2700" kern="100" dirty="0" smtClean="0">
                  <a:solidFill>
                    <a:srgbClr val="00000A"/>
                  </a:solidFill>
                  <a:ea typeface="DejaVu Sans"/>
                  <a:cs typeface="Times New Roman" panose="02020603050405020304" pitchFamily="18" charset="0"/>
                </a:endParaRPr>
              </a:p>
              <a:p>
                <a:endParaRPr lang="en-US" sz="2800" dirty="0"/>
              </a:p>
              <a:p>
                <a:pPr algn="ct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𝑝𝑜𝑠</m:t>
                        </m:r>
                      </m:sub>
                    </m:sSub>
                  </m:oMath>
                </a14:m>
                <a:r>
                  <a:rPr lang="en-US" sz="2800" dirty="0"/>
                  <a:t>(</a:t>
                </a:r>
                <a14:m>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𝒋</m:t>
                        </m:r>
                      </m:sub>
                    </m:sSub>
                    <m:r>
                      <a:rPr lang="en-US" sz="2800" i="1">
                        <a:latin typeface="Cambria Math" panose="02040503050406030204" pitchFamily="18" charset="0"/>
                      </a:rPr>
                      <m:t>:</m:t>
                    </m:r>
                    <m:sSub>
                      <m:sSubPr>
                        <m:ctrlPr>
                          <a:rPr lang="en-US" sz="2800" i="1" smtClean="0">
                            <a:latin typeface="Cambria Math" panose="02040503050406030204" pitchFamily="18" charset="0"/>
                          </a:rPr>
                        </m:ctrlPr>
                      </m:sSubPr>
                      <m:e>
                        <m:r>
                          <a:rPr lang="en-US" sz="2800" b="1" i="1">
                            <a:latin typeface="Cambria Math" panose="02040503050406030204" pitchFamily="18" charset="0"/>
                          </a:rPr>
                          <m:t>𝑭</m:t>
                        </m:r>
                      </m:e>
                      <m:sub>
                        <m:r>
                          <a:rPr lang="en-US" sz="2800" b="1" i="1" smtClean="0">
                            <a:latin typeface="Cambria Math" panose="02040503050406030204" pitchFamily="18" charset="0"/>
                          </a:rPr>
                          <m:t>𝒂</m:t>
                        </m:r>
                      </m:sub>
                    </m:sSub>
                    <m:r>
                      <a:rPr lang="en-US" sz="2800" i="1">
                        <a:latin typeface="Cambria Math" panose="02040503050406030204" pitchFamily="18" charset="0"/>
                      </a:rPr>
                      <m:t>)=</m:t>
                    </m:r>
                  </m:oMath>
                </a14:m>
                <a:r>
                  <a:rPr lang="en-US" sz="2800" dirty="0"/>
                  <a:t>  </a:t>
                </a:r>
                <a14:m>
                  <m:oMath xmlns:m="http://schemas.openxmlformats.org/officeDocument/2006/math">
                    <m:f>
                      <m:fPr>
                        <m:type m:val="lin"/>
                        <m:ctrlPr>
                          <a:rPr lang="en-US" sz="2800" i="1">
                            <a:latin typeface="Cambria Math" panose="02040503050406030204" pitchFamily="18" charset="0"/>
                          </a:rPr>
                        </m:ctrlPr>
                      </m:fPr>
                      <m:num>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99</m:t>
                            </m:r>
                          </m:sup>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𝑘</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𝒋</m:t>
                                </m:r>
                                <m:r>
                                  <a:rPr lang="en-US" sz="2800" b="1" i="1">
                                    <a:latin typeface="Cambria Math" panose="02040503050406030204" pitchFamily="18" charset="0"/>
                                  </a:rPr>
                                  <m:t>,</m:t>
                                </m:r>
                                <m:r>
                                  <a:rPr lang="en-US" sz="2800" b="1" i="1">
                                    <a:latin typeface="Cambria Math" panose="02040503050406030204" pitchFamily="18" charset="0"/>
                                  </a:rPr>
                                  <m:t>𝒌</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𝑭</m:t>
                                </m:r>
                              </m:e>
                              <m:sub>
                                <m:r>
                                  <a:rPr lang="en-US" sz="2800" b="1" i="1" smtClean="0">
                                    <a:latin typeface="Cambria Math" panose="02040503050406030204" pitchFamily="18" charset="0"/>
                                  </a:rPr>
                                  <m:t>𝒂</m:t>
                                </m:r>
                                <m:r>
                                  <a:rPr lang="en-US" sz="2800" b="1" i="1">
                                    <a:latin typeface="Cambria Math" panose="02040503050406030204" pitchFamily="18" charset="0"/>
                                  </a:rPr>
                                  <m:t>,</m:t>
                                </m:r>
                                <m:r>
                                  <a:rPr lang="en-US" sz="2800" b="1" i="1">
                                    <a:latin typeface="Cambria Math" panose="02040503050406030204" pitchFamily="18" charset="0"/>
                                  </a:rPr>
                                  <m:t>𝒌</m:t>
                                </m:r>
                              </m:sub>
                            </m:sSub>
                            <m:r>
                              <a:rPr lang="en-US" sz="2800" i="1">
                                <a:latin typeface="Cambria Math" panose="02040503050406030204" pitchFamily="18" charset="0"/>
                              </a:rPr>
                              <m:t>)</m:t>
                            </m:r>
                          </m:e>
                        </m:nary>
                      </m:num>
                      <m:den>
                        <m:r>
                          <a:rPr lang="en-US" sz="2800" i="1">
                            <a:latin typeface="Cambria Math" panose="02040503050406030204" pitchFamily="18" charset="0"/>
                          </a:rPr>
                          <m:t>100</m:t>
                        </m:r>
                      </m:den>
                    </m:f>
                  </m:oMath>
                </a14:m>
                <a:endParaRPr lang="en-US" sz="2800" dirty="0"/>
              </a:p>
            </p:txBody>
          </p:sp>
        </mc:Choice>
        <mc:Fallback xmlns="">
          <p:sp>
            <p:nvSpPr>
              <p:cNvPr id="129" name="TextBox 128"/>
              <p:cNvSpPr txBox="1">
                <a:spLocks noRot="1" noChangeAspect="1" noMove="1" noResize="1" noEditPoints="1" noAdjustHandles="1" noChangeArrowheads="1" noChangeShapeType="1" noTextEdit="1"/>
              </p:cNvSpPr>
              <p:nvPr/>
            </p:nvSpPr>
            <p:spPr>
              <a:xfrm>
                <a:off x="257577" y="4647307"/>
                <a:ext cx="11694017" cy="1778564"/>
              </a:xfrm>
              <a:prstGeom prst="rect">
                <a:avLst/>
              </a:prstGeom>
              <a:blipFill rotWithShape="0">
                <a:blip r:embed="rId3"/>
                <a:stretch>
                  <a:fillRect b="-6849"/>
                </a:stretch>
              </a:blipFill>
            </p:spPr>
            <p:txBody>
              <a:bodyPr/>
              <a:lstStyle/>
              <a:p>
                <a:r>
                  <a:rPr lang="en-US">
                    <a:noFill/>
                  </a:rPr>
                  <a:t> </a:t>
                </a:r>
              </a:p>
            </p:txBody>
          </p:sp>
        </mc:Fallback>
      </mc:AlternateContent>
      <p:sp>
        <p:nvSpPr>
          <p:cNvPr id="131" name="TextBox 130"/>
          <p:cNvSpPr txBox="1"/>
          <p:nvPr/>
        </p:nvSpPr>
        <p:spPr>
          <a:xfrm>
            <a:off x="6143834" y="2031212"/>
            <a:ext cx="254420" cy="584775"/>
          </a:xfrm>
          <a:prstGeom prst="rect">
            <a:avLst/>
          </a:prstGeom>
          <a:noFill/>
        </p:spPr>
        <p:txBody>
          <a:bodyPr wrap="square" rtlCol="0">
            <a:spAutoFit/>
          </a:bodyPr>
          <a:lstStyle/>
          <a:p>
            <a:r>
              <a:rPr lang="en-US" sz="3200" dirty="0"/>
              <a:t>.</a:t>
            </a:r>
          </a:p>
        </p:txBody>
      </p:sp>
      <p:sp>
        <p:nvSpPr>
          <p:cNvPr id="132" name="TextBox 131"/>
          <p:cNvSpPr txBox="1"/>
          <p:nvPr/>
        </p:nvSpPr>
        <p:spPr>
          <a:xfrm>
            <a:off x="6148458" y="2183612"/>
            <a:ext cx="254420" cy="584775"/>
          </a:xfrm>
          <a:prstGeom prst="rect">
            <a:avLst/>
          </a:prstGeom>
          <a:noFill/>
        </p:spPr>
        <p:txBody>
          <a:bodyPr wrap="square" rtlCol="0">
            <a:spAutoFit/>
          </a:bodyPr>
          <a:lstStyle/>
          <a:p>
            <a:r>
              <a:rPr lang="en-US" sz="3200" dirty="0"/>
              <a:t>.</a:t>
            </a:r>
          </a:p>
        </p:txBody>
      </p:sp>
      <p:sp>
        <p:nvSpPr>
          <p:cNvPr id="133" name="TextBox 132"/>
          <p:cNvSpPr txBox="1"/>
          <p:nvPr/>
        </p:nvSpPr>
        <p:spPr>
          <a:xfrm>
            <a:off x="6148458" y="2349860"/>
            <a:ext cx="254420" cy="584775"/>
          </a:xfrm>
          <a:prstGeom prst="rect">
            <a:avLst/>
          </a:prstGeom>
          <a:noFill/>
        </p:spPr>
        <p:txBody>
          <a:bodyPr wrap="square" rtlCol="0">
            <a:spAutoFit/>
          </a:bodyPr>
          <a:lstStyle/>
          <a:p>
            <a:r>
              <a:rPr lang="en-US" sz="3200" dirty="0"/>
              <a:t>.</a:t>
            </a:r>
          </a:p>
        </p:txBody>
      </p:sp>
      <p:sp>
        <p:nvSpPr>
          <p:cNvPr id="3" name="Date Placeholder 2"/>
          <p:cNvSpPr>
            <a:spLocks noGrp="1"/>
          </p:cNvSpPr>
          <p:nvPr>
            <p:ph type="dt" sz="half" idx="10"/>
          </p:nvPr>
        </p:nvSpPr>
        <p:spPr/>
        <p:txBody>
          <a:bodyPr/>
          <a:lstStyle/>
          <a:p>
            <a:fld id="{DE56D625-6277-4B71-8DDC-6C137B1A6771}"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20</a:t>
            </a:fld>
            <a:endParaRPr lang="en-US"/>
          </a:p>
        </p:txBody>
      </p:sp>
    </p:spTree>
    <p:extLst>
      <p:ext uri="{BB962C8B-B14F-4D97-AF65-F5344CB8AC3E}">
        <p14:creationId xmlns:p14="http://schemas.microsoft.com/office/powerpoint/2010/main" val="37494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horizontal)">
                                      <p:cBhvr>
                                        <p:cTn id="16" dur="500"/>
                                        <p:tgtEl>
                                          <p:spTgt spid="3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randombar(horizontal)">
                                      <p:cBhvr>
                                        <p:cTn id="22" dur="500"/>
                                        <p:tgtEl>
                                          <p:spTgt spid="3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randombar(horizontal)">
                                      <p:cBhvr>
                                        <p:cTn id="25" dur="500"/>
                                        <p:tgtEl>
                                          <p:spTgt spid="4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randombar(horizontal)">
                                      <p:cBhvr>
                                        <p:cTn id="28" dur="500"/>
                                        <p:tgtEl>
                                          <p:spTgt spid="4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randombar(horizontal)">
                                      <p:cBhvr>
                                        <p:cTn id="31" dur="500"/>
                                        <p:tgtEl>
                                          <p:spTgt spid="4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randombar(horizontal)">
                                      <p:cBhvr>
                                        <p:cTn id="34" dur="500"/>
                                        <p:tgtEl>
                                          <p:spTgt spid="4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randombar(horizontal)">
                                      <p:cBhvr>
                                        <p:cTn id="37" dur="500"/>
                                        <p:tgtEl>
                                          <p:spTgt spid="4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randombar(horizontal)">
                                      <p:cBhvr>
                                        <p:cTn id="40" dur="500"/>
                                        <p:tgtEl>
                                          <p:spTgt spid="4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randombar(horizontal)">
                                      <p:cBhvr>
                                        <p:cTn id="43" dur="500"/>
                                        <p:tgtEl>
                                          <p:spTgt spid="6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randombar(horizontal)">
                                      <p:cBhvr>
                                        <p:cTn id="46" dur="500"/>
                                        <p:tgtEl>
                                          <p:spTgt spid="6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randombar(horizontal)">
                                      <p:cBhvr>
                                        <p:cTn id="49" dur="500"/>
                                        <p:tgtEl>
                                          <p:spTgt spid="6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randombar(horizontal)">
                                      <p:cBhvr>
                                        <p:cTn id="52" dur="500"/>
                                        <p:tgtEl>
                                          <p:spTgt spid="6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randombar(horizontal)">
                                      <p:cBhvr>
                                        <p:cTn id="55" dur="500"/>
                                        <p:tgtEl>
                                          <p:spTgt spid="7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randombar(horizontal)">
                                      <p:cBhvr>
                                        <p:cTn id="58" dur="500"/>
                                        <p:tgtEl>
                                          <p:spTgt spid="7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randombar(horizontal)">
                                      <p:cBhvr>
                                        <p:cTn id="61" dur="500"/>
                                        <p:tgtEl>
                                          <p:spTgt spid="72"/>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randombar(horizontal)">
                                      <p:cBhvr>
                                        <p:cTn id="64" dur="500"/>
                                        <p:tgtEl>
                                          <p:spTgt spid="73"/>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randombar(horizontal)">
                                      <p:cBhvr>
                                        <p:cTn id="67" dur="500"/>
                                        <p:tgtEl>
                                          <p:spTgt spid="7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randombar(horizontal)">
                                      <p:cBhvr>
                                        <p:cTn id="70" dur="500"/>
                                        <p:tgtEl>
                                          <p:spTgt spid="75"/>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randombar(horizontal)">
                                      <p:cBhvr>
                                        <p:cTn id="73" dur="500"/>
                                        <p:tgtEl>
                                          <p:spTgt spid="7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randombar(horizontal)">
                                      <p:cBhvr>
                                        <p:cTn id="76" dur="500"/>
                                        <p:tgtEl>
                                          <p:spTgt spid="77"/>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randombar(horizontal)">
                                      <p:cBhvr>
                                        <p:cTn id="79" dur="500"/>
                                        <p:tgtEl>
                                          <p:spTgt spid="78"/>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randombar(horizontal)">
                                      <p:cBhvr>
                                        <p:cTn id="82" dur="500"/>
                                        <p:tgtEl>
                                          <p:spTgt spid="79"/>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randombar(horizontal)">
                                      <p:cBhvr>
                                        <p:cTn id="85" dur="500"/>
                                        <p:tgtEl>
                                          <p:spTgt spid="81"/>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randombar(horizontal)">
                                      <p:cBhvr>
                                        <p:cTn id="88" dur="500"/>
                                        <p:tgtEl>
                                          <p:spTgt spid="82"/>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randombar(horizontal)">
                                      <p:cBhvr>
                                        <p:cTn id="91" dur="500"/>
                                        <p:tgtEl>
                                          <p:spTgt spid="83"/>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randombar(horizontal)">
                                      <p:cBhvr>
                                        <p:cTn id="94" dur="500"/>
                                        <p:tgtEl>
                                          <p:spTgt spid="84"/>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animEffect transition="in" filter="randombar(horizontal)">
                                      <p:cBhvr>
                                        <p:cTn id="97" dur="500"/>
                                        <p:tgtEl>
                                          <p:spTgt spid="8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randombar(horizontal)">
                                      <p:cBhvr>
                                        <p:cTn id="100" dur="500"/>
                                        <p:tgtEl>
                                          <p:spTgt spid="86"/>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animEffect transition="in" filter="randombar(horizontal)">
                                      <p:cBhvr>
                                        <p:cTn id="103" dur="500"/>
                                        <p:tgtEl>
                                          <p:spTgt spid="87"/>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88"/>
                                        </p:tgtEl>
                                        <p:attrNameLst>
                                          <p:attrName>style.visibility</p:attrName>
                                        </p:attrNameLst>
                                      </p:cBhvr>
                                      <p:to>
                                        <p:strVal val="visible"/>
                                      </p:to>
                                    </p:set>
                                    <p:animEffect transition="in" filter="randombar(horizontal)">
                                      <p:cBhvr>
                                        <p:cTn id="106" dur="500"/>
                                        <p:tgtEl>
                                          <p:spTgt spid="88"/>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89"/>
                                        </p:tgtEl>
                                        <p:attrNameLst>
                                          <p:attrName>style.visibility</p:attrName>
                                        </p:attrNameLst>
                                      </p:cBhvr>
                                      <p:to>
                                        <p:strVal val="visible"/>
                                      </p:to>
                                    </p:set>
                                    <p:animEffect transition="in" filter="randombar(horizontal)">
                                      <p:cBhvr>
                                        <p:cTn id="109" dur="500"/>
                                        <p:tgtEl>
                                          <p:spTgt spid="89"/>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90"/>
                                        </p:tgtEl>
                                        <p:attrNameLst>
                                          <p:attrName>style.visibility</p:attrName>
                                        </p:attrNameLst>
                                      </p:cBhvr>
                                      <p:to>
                                        <p:strVal val="visible"/>
                                      </p:to>
                                    </p:set>
                                    <p:animEffect transition="in" filter="randombar(horizontal)">
                                      <p:cBhvr>
                                        <p:cTn id="112" dur="500"/>
                                        <p:tgtEl>
                                          <p:spTgt spid="90"/>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randombar(horizontal)">
                                      <p:cBhvr>
                                        <p:cTn id="115" dur="500"/>
                                        <p:tgtEl>
                                          <p:spTgt spid="91"/>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92"/>
                                        </p:tgtEl>
                                        <p:attrNameLst>
                                          <p:attrName>style.visibility</p:attrName>
                                        </p:attrNameLst>
                                      </p:cBhvr>
                                      <p:to>
                                        <p:strVal val="visible"/>
                                      </p:to>
                                    </p:set>
                                    <p:animEffect transition="in" filter="randombar(horizontal)">
                                      <p:cBhvr>
                                        <p:cTn id="118" dur="500"/>
                                        <p:tgtEl>
                                          <p:spTgt spid="92"/>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randombar(horizontal)">
                                      <p:cBhvr>
                                        <p:cTn id="121" dur="500"/>
                                        <p:tgtEl>
                                          <p:spTgt spid="93"/>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randombar(horizontal)">
                                      <p:cBhvr>
                                        <p:cTn id="124" dur="500"/>
                                        <p:tgtEl>
                                          <p:spTgt spid="94"/>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animEffect transition="in" filter="randombar(horizontal)">
                                      <p:cBhvr>
                                        <p:cTn id="127" dur="500"/>
                                        <p:tgtEl>
                                          <p:spTgt spid="95"/>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randombar(horizontal)">
                                      <p:cBhvr>
                                        <p:cTn id="130" dur="500"/>
                                        <p:tgtEl>
                                          <p:spTgt spid="96"/>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randombar(horizontal)">
                                      <p:cBhvr>
                                        <p:cTn id="133" dur="500"/>
                                        <p:tgtEl>
                                          <p:spTgt spid="97"/>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98"/>
                                        </p:tgtEl>
                                        <p:attrNameLst>
                                          <p:attrName>style.visibility</p:attrName>
                                        </p:attrNameLst>
                                      </p:cBhvr>
                                      <p:to>
                                        <p:strVal val="visible"/>
                                      </p:to>
                                    </p:set>
                                    <p:animEffect transition="in" filter="randombar(horizontal)">
                                      <p:cBhvr>
                                        <p:cTn id="136" dur="500"/>
                                        <p:tgtEl>
                                          <p:spTgt spid="9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randombar(horizontal)">
                                      <p:cBhvr>
                                        <p:cTn id="139" dur="500"/>
                                        <p:tgtEl>
                                          <p:spTgt spid="99"/>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randombar(horizontal)">
                                      <p:cBhvr>
                                        <p:cTn id="142" dur="500"/>
                                        <p:tgtEl>
                                          <p:spTgt spid="100"/>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animEffect transition="in" filter="randombar(horizontal)">
                                      <p:cBhvr>
                                        <p:cTn id="145" dur="500"/>
                                        <p:tgtEl>
                                          <p:spTgt spid="101"/>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102"/>
                                        </p:tgtEl>
                                        <p:attrNameLst>
                                          <p:attrName>style.visibility</p:attrName>
                                        </p:attrNameLst>
                                      </p:cBhvr>
                                      <p:to>
                                        <p:strVal val="visible"/>
                                      </p:to>
                                    </p:set>
                                    <p:animEffect transition="in" filter="randombar(horizontal)">
                                      <p:cBhvr>
                                        <p:cTn id="148" dur="500"/>
                                        <p:tgtEl>
                                          <p:spTgt spid="102"/>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103"/>
                                        </p:tgtEl>
                                        <p:attrNameLst>
                                          <p:attrName>style.visibility</p:attrName>
                                        </p:attrNameLst>
                                      </p:cBhvr>
                                      <p:to>
                                        <p:strVal val="visible"/>
                                      </p:to>
                                    </p:set>
                                    <p:animEffect transition="in" filter="randombar(horizontal)">
                                      <p:cBhvr>
                                        <p:cTn id="151" dur="500"/>
                                        <p:tgtEl>
                                          <p:spTgt spid="103"/>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104"/>
                                        </p:tgtEl>
                                        <p:attrNameLst>
                                          <p:attrName>style.visibility</p:attrName>
                                        </p:attrNameLst>
                                      </p:cBhvr>
                                      <p:to>
                                        <p:strVal val="visible"/>
                                      </p:to>
                                    </p:set>
                                    <p:animEffect transition="in" filter="randombar(horizontal)">
                                      <p:cBhvr>
                                        <p:cTn id="154" dur="500"/>
                                        <p:tgtEl>
                                          <p:spTgt spid="104"/>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105"/>
                                        </p:tgtEl>
                                        <p:attrNameLst>
                                          <p:attrName>style.visibility</p:attrName>
                                        </p:attrNameLst>
                                      </p:cBhvr>
                                      <p:to>
                                        <p:strVal val="visible"/>
                                      </p:to>
                                    </p:set>
                                    <p:animEffect transition="in" filter="randombar(horizontal)">
                                      <p:cBhvr>
                                        <p:cTn id="157" dur="500"/>
                                        <p:tgtEl>
                                          <p:spTgt spid="105"/>
                                        </p:tgtEl>
                                      </p:cBhvr>
                                    </p:animEffect>
                                  </p:childTnLst>
                                </p:cTn>
                              </p:par>
                              <p:par>
                                <p:cTn id="158" presetID="14" presetClass="entr" presetSubtype="10" fill="hold" grpId="0" nodeType="withEffect">
                                  <p:stCondLst>
                                    <p:cond delay="0"/>
                                  </p:stCondLst>
                                  <p:childTnLst>
                                    <p:set>
                                      <p:cBhvr>
                                        <p:cTn id="159" dur="1" fill="hold">
                                          <p:stCondLst>
                                            <p:cond delay="0"/>
                                          </p:stCondLst>
                                        </p:cTn>
                                        <p:tgtEl>
                                          <p:spTgt spid="106"/>
                                        </p:tgtEl>
                                        <p:attrNameLst>
                                          <p:attrName>style.visibility</p:attrName>
                                        </p:attrNameLst>
                                      </p:cBhvr>
                                      <p:to>
                                        <p:strVal val="visible"/>
                                      </p:to>
                                    </p:set>
                                    <p:animEffect transition="in" filter="randombar(horizontal)">
                                      <p:cBhvr>
                                        <p:cTn id="160" dur="500"/>
                                        <p:tgtEl>
                                          <p:spTgt spid="106"/>
                                        </p:tgtEl>
                                      </p:cBhvr>
                                    </p:animEffect>
                                  </p:childTnLst>
                                </p:cTn>
                              </p:par>
                            </p:childTnLst>
                          </p:cTn>
                        </p:par>
                      </p:childTnLst>
                    </p:cTn>
                  </p:par>
                  <p:par>
                    <p:cTn id="161" fill="hold">
                      <p:stCondLst>
                        <p:cond delay="indefinite"/>
                      </p:stCondLst>
                      <p:childTnLst>
                        <p:par>
                          <p:cTn id="162" fill="hold">
                            <p:stCondLst>
                              <p:cond delay="0"/>
                            </p:stCondLst>
                            <p:childTnLst>
                              <p:par>
                                <p:cTn id="163" presetID="53" presetClass="entr" presetSubtype="16"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 calcmode="lin" valueType="num">
                                      <p:cBhvr>
                                        <p:cTn id="165" dur="500" fill="hold"/>
                                        <p:tgtEl>
                                          <p:spTgt spid="125"/>
                                        </p:tgtEl>
                                        <p:attrNameLst>
                                          <p:attrName>ppt_w</p:attrName>
                                        </p:attrNameLst>
                                      </p:cBhvr>
                                      <p:tavLst>
                                        <p:tav tm="0">
                                          <p:val>
                                            <p:fltVal val="0"/>
                                          </p:val>
                                        </p:tav>
                                        <p:tav tm="100000">
                                          <p:val>
                                            <p:strVal val="#ppt_w"/>
                                          </p:val>
                                        </p:tav>
                                      </p:tavLst>
                                    </p:anim>
                                    <p:anim calcmode="lin" valueType="num">
                                      <p:cBhvr>
                                        <p:cTn id="166" dur="500" fill="hold"/>
                                        <p:tgtEl>
                                          <p:spTgt spid="125"/>
                                        </p:tgtEl>
                                        <p:attrNameLst>
                                          <p:attrName>ppt_h</p:attrName>
                                        </p:attrNameLst>
                                      </p:cBhvr>
                                      <p:tavLst>
                                        <p:tav tm="0">
                                          <p:val>
                                            <p:fltVal val="0"/>
                                          </p:val>
                                        </p:tav>
                                        <p:tav tm="100000">
                                          <p:val>
                                            <p:strVal val="#ppt_h"/>
                                          </p:val>
                                        </p:tav>
                                      </p:tavLst>
                                    </p:anim>
                                    <p:animEffect transition="in" filter="fade">
                                      <p:cBhvr>
                                        <p:cTn id="167" dur="500"/>
                                        <p:tgtEl>
                                          <p:spTgt spid="125"/>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122"/>
                                        </p:tgtEl>
                                        <p:attrNameLst>
                                          <p:attrName>style.visibility</p:attrName>
                                        </p:attrNameLst>
                                      </p:cBhvr>
                                      <p:to>
                                        <p:strVal val="visible"/>
                                      </p:to>
                                    </p:set>
                                    <p:animEffect transition="in" filter="randombar(horizontal)">
                                      <p:cBhvr>
                                        <p:cTn id="170" dur="500"/>
                                        <p:tgtEl>
                                          <p:spTgt spid="122"/>
                                        </p:tgtEl>
                                      </p:cBhvr>
                                    </p:animEffect>
                                  </p:childTnLst>
                                </p:cTn>
                              </p:par>
                              <p:par>
                                <p:cTn id="171" presetID="14" presetClass="entr" presetSubtype="10" fill="hold" grpId="0"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randombar(horizontal)">
                                      <p:cBhvr>
                                        <p:cTn id="173" dur="500"/>
                                        <p:tgtEl>
                                          <p:spTgt spid="123"/>
                                        </p:tgtEl>
                                      </p:cBhvr>
                                    </p:animEffect>
                                  </p:childTnLst>
                                </p:cTn>
                              </p:par>
                              <p:par>
                                <p:cTn id="174" presetID="53" presetClass="entr" presetSubtype="16" fill="hold" nodeType="withEffect">
                                  <p:stCondLst>
                                    <p:cond delay="0"/>
                                  </p:stCondLst>
                                  <p:childTnLst>
                                    <p:set>
                                      <p:cBhvr>
                                        <p:cTn id="175" dur="1" fill="hold">
                                          <p:stCondLst>
                                            <p:cond delay="0"/>
                                          </p:stCondLst>
                                        </p:cTn>
                                        <p:tgtEl>
                                          <p:spTgt spid="111"/>
                                        </p:tgtEl>
                                        <p:attrNameLst>
                                          <p:attrName>style.visibility</p:attrName>
                                        </p:attrNameLst>
                                      </p:cBhvr>
                                      <p:to>
                                        <p:strVal val="visible"/>
                                      </p:to>
                                    </p:set>
                                    <p:anim calcmode="lin" valueType="num">
                                      <p:cBhvr>
                                        <p:cTn id="176" dur="500" fill="hold"/>
                                        <p:tgtEl>
                                          <p:spTgt spid="111"/>
                                        </p:tgtEl>
                                        <p:attrNameLst>
                                          <p:attrName>ppt_w</p:attrName>
                                        </p:attrNameLst>
                                      </p:cBhvr>
                                      <p:tavLst>
                                        <p:tav tm="0">
                                          <p:val>
                                            <p:fltVal val="0"/>
                                          </p:val>
                                        </p:tav>
                                        <p:tav tm="100000">
                                          <p:val>
                                            <p:strVal val="#ppt_w"/>
                                          </p:val>
                                        </p:tav>
                                      </p:tavLst>
                                    </p:anim>
                                    <p:anim calcmode="lin" valueType="num">
                                      <p:cBhvr>
                                        <p:cTn id="177" dur="500" fill="hold"/>
                                        <p:tgtEl>
                                          <p:spTgt spid="111"/>
                                        </p:tgtEl>
                                        <p:attrNameLst>
                                          <p:attrName>ppt_h</p:attrName>
                                        </p:attrNameLst>
                                      </p:cBhvr>
                                      <p:tavLst>
                                        <p:tav tm="0">
                                          <p:val>
                                            <p:fltVal val="0"/>
                                          </p:val>
                                        </p:tav>
                                        <p:tav tm="100000">
                                          <p:val>
                                            <p:strVal val="#ppt_h"/>
                                          </p:val>
                                        </p:tav>
                                      </p:tavLst>
                                    </p:anim>
                                    <p:animEffect transition="in" filter="fade">
                                      <p:cBhvr>
                                        <p:cTn id="178" dur="500"/>
                                        <p:tgtEl>
                                          <p:spTgt spid="111"/>
                                        </p:tgtEl>
                                      </p:cBhvr>
                                    </p:animEffect>
                                  </p:childTnLst>
                                </p:cTn>
                              </p:par>
                              <p:par>
                                <p:cTn id="179" presetID="53" presetClass="entr" presetSubtype="16"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anim calcmode="lin" valueType="num">
                                      <p:cBhvr>
                                        <p:cTn id="181" dur="500" fill="hold"/>
                                        <p:tgtEl>
                                          <p:spTgt spid="116"/>
                                        </p:tgtEl>
                                        <p:attrNameLst>
                                          <p:attrName>ppt_w</p:attrName>
                                        </p:attrNameLst>
                                      </p:cBhvr>
                                      <p:tavLst>
                                        <p:tav tm="0">
                                          <p:val>
                                            <p:fltVal val="0"/>
                                          </p:val>
                                        </p:tav>
                                        <p:tav tm="100000">
                                          <p:val>
                                            <p:strVal val="#ppt_w"/>
                                          </p:val>
                                        </p:tav>
                                      </p:tavLst>
                                    </p:anim>
                                    <p:anim calcmode="lin" valueType="num">
                                      <p:cBhvr>
                                        <p:cTn id="182" dur="500" fill="hold"/>
                                        <p:tgtEl>
                                          <p:spTgt spid="116"/>
                                        </p:tgtEl>
                                        <p:attrNameLst>
                                          <p:attrName>ppt_h</p:attrName>
                                        </p:attrNameLst>
                                      </p:cBhvr>
                                      <p:tavLst>
                                        <p:tav tm="0">
                                          <p:val>
                                            <p:fltVal val="0"/>
                                          </p:val>
                                        </p:tav>
                                        <p:tav tm="100000">
                                          <p:val>
                                            <p:strVal val="#ppt_h"/>
                                          </p:val>
                                        </p:tav>
                                      </p:tavLst>
                                    </p:anim>
                                    <p:animEffect transition="in" filter="fade">
                                      <p:cBhvr>
                                        <p:cTn id="183" dur="500"/>
                                        <p:tgtEl>
                                          <p:spTgt spid="116"/>
                                        </p:tgtEl>
                                      </p:cBhvr>
                                    </p:animEffect>
                                  </p:childTnLst>
                                </p:cTn>
                              </p:par>
                              <p:par>
                                <p:cTn id="184" presetID="53" presetClass="entr" presetSubtype="16" fill="hold" nodeType="withEffect">
                                  <p:stCondLst>
                                    <p:cond delay="0"/>
                                  </p:stCondLst>
                                  <p:childTnLst>
                                    <p:set>
                                      <p:cBhvr>
                                        <p:cTn id="185" dur="1" fill="hold">
                                          <p:stCondLst>
                                            <p:cond delay="0"/>
                                          </p:stCondLst>
                                        </p:cTn>
                                        <p:tgtEl>
                                          <p:spTgt spid="117"/>
                                        </p:tgtEl>
                                        <p:attrNameLst>
                                          <p:attrName>style.visibility</p:attrName>
                                        </p:attrNameLst>
                                      </p:cBhvr>
                                      <p:to>
                                        <p:strVal val="visible"/>
                                      </p:to>
                                    </p:set>
                                    <p:anim calcmode="lin" valueType="num">
                                      <p:cBhvr>
                                        <p:cTn id="186" dur="500" fill="hold"/>
                                        <p:tgtEl>
                                          <p:spTgt spid="117"/>
                                        </p:tgtEl>
                                        <p:attrNameLst>
                                          <p:attrName>ppt_w</p:attrName>
                                        </p:attrNameLst>
                                      </p:cBhvr>
                                      <p:tavLst>
                                        <p:tav tm="0">
                                          <p:val>
                                            <p:fltVal val="0"/>
                                          </p:val>
                                        </p:tav>
                                        <p:tav tm="100000">
                                          <p:val>
                                            <p:strVal val="#ppt_w"/>
                                          </p:val>
                                        </p:tav>
                                      </p:tavLst>
                                    </p:anim>
                                    <p:anim calcmode="lin" valueType="num">
                                      <p:cBhvr>
                                        <p:cTn id="187" dur="500" fill="hold"/>
                                        <p:tgtEl>
                                          <p:spTgt spid="117"/>
                                        </p:tgtEl>
                                        <p:attrNameLst>
                                          <p:attrName>ppt_h</p:attrName>
                                        </p:attrNameLst>
                                      </p:cBhvr>
                                      <p:tavLst>
                                        <p:tav tm="0">
                                          <p:val>
                                            <p:fltVal val="0"/>
                                          </p:val>
                                        </p:tav>
                                        <p:tav tm="100000">
                                          <p:val>
                                            <p:strVal val="#ppt_h"/>
                                          </p:val>
                                        </p:tav>
                                      </p:tavLst>
                                    </p:anim>
                                    <p:animEffect transition="in" filter="fade">
                                      <p:cBhvr>
                                        <p:cTn id="188" dur="500"/>
                                        <p:tgtEl>
                                          <p:spTgt spid="117"/>
                                        </p:tgtEl>
                                      </p:cBhvr>
                                    </p:animEffect>
                                  </p:childTnLst>
                                </p:cTn>
                              </p:par>
                              <p:par>
                                <p:cTn id="189" presetID="53" presetClass="entr" presetSubtype="16" fill="hold" nodeType="withEffect">
                                  <p:stCondLst>
                                    <p:cond delay="0"/>
                                  </p:stCondLst>
                                  <p:childTnLst>
                                    <p:set>
                                      <p:cBhvr>
                                        <p:cTn id="190" dur="1" fill="hold">
                                          <p:stCondLst>
                                            <p:cond delay="0"/>
                                          </p:stCondLst>
                                        </p:cTn>
                                        <p:tgtEl>
                                          <p:spTgt spid="126"/>
                                        </p:tgtEl>
                                        <p:attrNameLst>
                                          <p:attrName>style.visibility</p:attrName>
                                        </p:attrNameLst>
                                      </p:cBhvr>
                                      <p:to>
                                        <p:strVal val="visible"/>
                                      </p:to>
                                    </p:set>
                                    <p:anim calcmode="lin" valueType="num">
                                      <p:cBhvr>
                                        <p:cTn id="191" dur="500" fill="hold"/>
                                        <p:tgtEl>
                                          <p:spTgt spid="126"/>
                                        </p:tgtEl>
                                        <p:attrNameLst>
                                          <p:attrName>ppt_w</p:attrName>
                                        </p:attrNameLst>
                                      </p:cBhvr>
                                      <p:tavLst>
                                        <p:tav tm="0">
                                          <p:val>
                                            <p:fltVal val="0"/>
                                          </p:val>
                                        </p:tav>
                                        <p:tav tm="100000">
                                          <p:val>
                                            <p:strVal val="#ppt_w"/>
                                          </p:val>
                                        </p:tav>
                                      </p:tavLst>
                                    </p:anim>
                                    <p:anim calcmode="lin" valueType="num">
                                      <p:cBhvr>
                                        <p:cTn id="192" dur="500" fill="hold"/>
                                        <p:tgtEl>
                                          <p:spTgt spid="126"/>
                                        </p:tgtEl>
                                        <p:attrNameLst>
                                          <p:attrName>ppt_h</p:attrName>
                                        </p:attrNameLst>
                                      </p:cBhvr>
                                      <p:tavLst>
                                        <p:tav tm="0">
                                          <p:val>
                                            <p:fltVal val="0"/>
                                          </p:val>
                                        </p:tav>
                                        <p:tav tm="100000">
                                          <p:val>
                                            <p:strVal val="#ppt_h"/>
                                          </p:val>
                                        </p:tav>
                                      </p:tavLst>
                                    </p:anim>
                                    <p:animEffect transition="in" filter="fade">
                                      <p:cBhvr>
                                        <p:cTn id="193" dur="500"/>
                                        <p:tgtEl>
                                          <p:spTgt spid="126"/>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124"/>
                                        </p:tgtEl>
                                        <p:attrNameLst>
                                          <p:attrName>style.visibility</p:attrName>
                                        </p:attrNameLst>
                                      </p:cBhvr>
                                      <p:to>
                                        <p:strVal val="visible"/>
                                      </p:to>
                                    </p:set>
                                    <p:anim calcmode="lin" valueType="num">
                                      <p:cBhvr>
                                        <p:cTn id="196" dur="500" fill="hold"/>
                                        <p:tgtEl>
                                          <p:spTgt spid="124"/>
                                        </p:tgtEl>
                                        <p:attrNameLst>
                                          <p:attrName>ppt_w</p:attrName>
                                        </p:attrNameLst>
                                      </p:cBhvr>
                                      <p:tavLst>
                                        <p:tav tm="0">
                                          <p:val>
                                            <p:fltVal val="0"/>
                                          </p:val>
                                        </p:tav>
                                        <p:tav tm="100000">
                                          <p:val>
                                            <p:strVal val="#ppt_w"/>
                                          </p:val>
                                        </p:tav>
                                      </p:tavLst>
                                    </p:anim>
                                    <p:anim calcmode="lin" valueType="num">
                                      <p:cBhvr>
                                        <p:cTn id="197" dur="500" fill="hold"/>
                                        <p:tgtEl>
                                          <p:spTgt spid="124"/>
                                        </p:tgtEl>
                                        <p:attrNameLst>
                                          <p:attrName>ppt_h</p:attrName>
                                        </p:attrNameLst>
                                      </p:cBhvr>
                                      <p:tavLst>
                                        <p:tav tm="0">
                                          <p:val>
                                            <p:fltVal val="0"/>
                                          </p:val>
                                        </p:tav>
                                        <p:tav tm="100000">
                                          <p:val>
                                            <p:strVal val="#ppt_h"/>
                                          </p:val>
                                        </p:tav>
                                      </p:tavLst>
                                    </p:anim>
                                    <p:animEffect transition="in" filter="fade">
                                      <p:cBhvr>
                                        <p:cTn id="198" dur="500"/>
                                        <p:tgtEl>
                                          <p:spTgt spid="124"/>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129"/>
                                        </p:tgtEl>
                                        <p:attrNameLst>
                                          <p:attrName>style.visibility</p:attrName>
                                        </p:attrNameLst>
                                      </p:cBhvr>
                                      <p:to>
                                        <p:strVal val="visible"/>
                                      </p:to>
                                    </p:set>
                                    <p:animEffect transition="in" filter="fade">
                                      <p:cBhvr>
                                        <p:cTn id="203" dur="1000"/>
                                        <p:tgtEl>
                                          <p:spTgt spid="129"/>
                                        </p:tgtEl>
                                      </p:cBhvr>
                                    </p:animEffect>
                                    <p:anim calcmode="lin" valueType="num">
                                      <p:cBhvr>
                                        <p:cTn id="204" dur="1000" fill="hold"/>
                                        <p:tgtEl>
                                          <p:spTgt spid="129"/>
                                        </p:tgtEl>
                                        <p:attrNameLst>
                                          <p:attrName>ppt_x</p:attrName>
                                        </p:attrNameLst>
                                      </p:cBhvr>
                                      <p:tavLst>
                                        <p:tav tm="0">
                                          <p:val>
                                            <p:strVal val="#ppt_x"/>
                                          </p:val>
                                        </p:tav>
                                        <p:tav tm="100000">
                                          <p:val>
                                            <p:strVal val="#ppt_x"/>
                                          </p:val>
                                        </p:tav>
                                      </p:tavLst>
                                    </p:anim>
                                    <p:anim calcmode="lin" valueType="num">
                                      <p:cBhvr>
                                        <p:cTn id="205" dur="1000" fill="hold"/>
                                        <p:tgtEl>
                                          <p:spTgt spid="129"/>
                                        </p:tgtEl>
                                        <p:attrNameLst>
                                          <p:attrName>ppt_y</p:attrName>
                                        </p:attrNameLst>
                                      </p:cBhvr>
                                      <p:tavLst>
                                        <p:tav tm="0">
                                          <p:val>
                                            <p:strVal val="#ppt_y+.1"/>
                                          </p:val>
                                        </p:tav>
                                        <p:tav tm="100000">
                                          <p:val>
                                            <p:strVal val="#ppt_y"/>
                                          </p:val>
                                        </p:tav>
                                      </p:tavLst>
                                    </p:anim>
                                  </p:childTnLst>
                                </p:cTn>
                              </p:par>
                              <p:par>
                                <p:cTn id="206" presetID="53" presetClass="entr" presetSubtype="16" fill="hold" grpId="0" nodeType="withEffect">
                                  <p:stCondLst>
                                    <p:cond delay="0"/>
                                  </p:stCondLst>
                                  <p:childTnLst>
                                    <p:set>
                                      <p:cBhvr>
                                        <p:cTn id="207" dur="1" fill="hold">
                                          <p:stCondLst>
                                            <p:cond delay="0"/>
                                          </p:stCondLst>
                                        </p:cTn>
                                        <p:tgtEl>
                                          <p:spTgt spid="132"/>
                                        </p:tgtEl>
                                        <p:attrNameLst>
                                          <p:attrName>style.visibility</p:attrName>
                                        </p:attrNameLst>
                                      </p:cBhvr>
                                      <p:to>
                                        <p:strVal val="visible"/>
                                      </p:to>
                                    </p:set>
                                    <p:anim calcmode="lin" valueType="num">
                                      <p:cBhvr>
                                        <p:cTn id="208" dur="500" fill="hold"/>
                                        <p:tgtEl>
                                          <p:spTgt spid="132"/>
                                        </p:tgtEl>
                                        <p:attrNameLst>
                                          <p:attrName>ppt_w</p:attrName>
                                        </p:attrNameLst>
                                      </p:cBhvr>
                                      <p:tavLst>
                                        <p:tav tm="0">
                                          <p:val>
                                            <p:fltVal val="0"/>
                                          </p:val>
                                        </p:tav>
                                        <p:tav tm="100000">
                                          <p:val>
                                            <p:strVal val="#ppt_w"/>
                                          </p:val>
                                        </p:tav>
                                      </p:tavLst>
                                    </p:anim>
                                    <p:anim calcmode="lin" valueType="num">
                                      <p:cBhvr>
                                        <p:cTn id="209" dur="500" fill="hold"/>
                                        <p:tgtEl>
                                          <p:spTgt spid="132"/>
                                        </p:tgtEl>
                                        <p:attrNameLst>
                                          <p:attrName>ppt_h</p:attrName>
                                        </p:attrNameLst>
                                      </p:cBhvr>
                                      <p:tavLst>
                                        <p:tav tm="0">
                                          <p:val>
                                            <p:fltVal val="0"/>
                                          </p:val>
                                        </p:tav>
                                        <p:tav tm="100000">
                                          <p:val>
                                            <p:strVal val="#ppt_h"/>
                                          </p:val>
                                        </p:tav>
                                      </p:tavLst>
                                    </p:anim>
                                    <p:animEffect transition="in" filter="fade">
                                      <p:cBhvr>
                                        <p:cTn id="210" dur="500"/>
                                        <p:tgtEl>
                                          <p:spTgt spid="132"/>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133"/>
                                        </p:tgtEl>
                                        <p:attrNameLst>
                                          <p:attrName>style.visibility</p:attrName>
                                        </p:attrNameLst>
                                      </p:cBhvr>
                                      <p:to>
                                        <p:strVal val="visible"/>
                                      </p:to>
                                    </p:set>
                                    <p:anim calcmode="lin" valueType="num">
                                      <p:cBhvr>
                                        <p:cTn id="213" dur="500" fill="hold"/>
                                        <p:tgtEl>
                                          <p:spTgt spid="133"/>
                                        </p:tgtEl>
                                        <p:attrNameLst>
                                          <p:attrName>ppt_w</p:attrName>
                                        </p:attrNameLst>
                                      </p:cBhvr>
                                      <p:tavLst>
                                        <p:tav tm="0">
                                          <p:val>
                                            <p:fltVal val="0"/>
                                          </p:val>
                                        </p:tav>
                                        <p:tav tm="100000">
                                          <p:val>
                                            <p:strVal val="#ppt_w"/>
                                          </p:val>
                                        </p:tav>
                                      </p:tavLst>
                                    </p:anim>
                                    <p:anim calcmode="lin" valueType="num">
                                      <p:cBhvr>
                                        <p:cTn id="214" dur="500" fill="hold"/>
                                        <p:tgtEl>
                                          <p:spTgt spid="133"/>
                                        </p:tgtEl>
                                        <p:attrNameLst>
                                          <p:attrName>ppt_h</p:attrName>
                                        </p:attrNameLst>
                                      </p:cBhvr>
                                      <p:tavLst>
                                        <p:tav tm="0">
                                          <p:val>
                                            <p:fltVal val="0"/>
                                          </p:val>
                                        </p:tav>
                                        <p:tav tm="100000">
                                          <p:val>
                                            <p:strVal val="#ppt_h"/>
                                          </p:val>
                                        </p:tav>
                                      </p:tavLst>
                                    </p:anim>
                                    <p:animEffect transition="in" filter="fade">
                                      <p:cBhvr>
                                        <p:cTn id="215" dur="500"/>
                                        <p:tgtEl>
                                          <p:spTgt spid="133"/>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107"/>
                                        </p:tgtEl>
                                        <p:attrNameLst>
                                          <p:attrName>style.visibility</p:attrName>
                                        </p:attrNameLst>
                                      </p:cBhvr>
                                      <p:to>
                                        <p:strVal val="visible"/>
                                      </p:to>
                                    </p:set>
                                    <p:animEffect transition="in" filter="randombar(horizontal)">
                                      <p:cBhvr>
                                        <p:cTn id="218" dur="500"/>
                                        <p:tgtEl>
                                          <p:spTgt spid="107"/>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108"/>
                                        </p:tgtEl>
                                        <p:attrNameLst>
                                          <p:attrName>style.visibility</p:attrName>
                                        </p:attrNameLst>
                                      </p:cBhvr>
                                      <p:to>
                                        <p:strVal val="visible"/>
                                      </p:to>
                                    </p:set>
                                    <p:animEffect transition="in" filter="randombar(horizontal)">
                                      <p:cBhvr>
                                        <p:cTn id="221" dur="500"/>
                                        <p:tgtEl>
                                          <p:spTgt spid="108"/>
                                        </p:tgtEl>
                                      </p:cBhvr>
                                    </p:animEffect>
                                  </p:childTnLst>
                                </p:cTn>
                              </p:par>
                              <p:par>
                                <p:cTn id="222" presetID="53" presetClass="entr" presetSubtype="16" fill="hold" grpId="0" nodeType="withEffect">
                                  <p:stCondLst>
                                    <p:cond delay="0"/>
                                  </p:stCondLst>
                                  <p:childTnLst>
                                    <p:set>
                                      <p:cBhvr>
                                        <p:cTn id="223" dur="1" fill="hold">
                                          <p:stCondLst>
                                            <p:cond delay="0"/>
                                          </p:stCondLst>
                                        </p:cTn>
                                        <p:tgtEl>
                                          <p:spTgt spid="131"/>
                                        </p:tgtEl>
                                        <p:attrNameLst>
                                          <p:attrName>style.visibility</p:attrName>
                                        </p:attrNameLst>
                                      </p:cBhvr>
                                      <p:to>
                                        <p:strVal val="visible"/>
                                      </p:to>
                                    </p:set>
                                    <p:anim calcmode="lin" valueType="num">
                                      <p:cBhvr>
                                        <p:cTn id="224" dur="500" fill="hold"/>
                                        <p:tgtEl>
                                          <p:spTgt spid="131"/>
                                        </p:tgtEl>
                                        <p:attrNameLst>
                                          <p:attrName>ppt_w</p:attrName>
                                        </p:attrNameLst>
                                      </p:cBhvr>
                                      <p:tavLst>
                                        <p:tav tm="0">
                                          <p:val>
                                            <p:fltVal val="0"/>
                                          </p:val>
                                        </p:tav>
                                        <p:tav tm="100000">
                                          <p:val>
                                            <p:strVal val="#ppt_w"/>
                                          </p:val>
                                        </p:tav>
                                      </p:tavLst>
                                    </p:anim>
                                    <p:anim calcmode="lin" valueType="num">
                                      <p:cBhvr>
                                        <p:cTn id="225" dur="500" fill="hold"/>
                                        <p:tgtEl>
                                          <p:spTgt spid="131"/>
                                        </p:tgtEl>
                                        <p:attrNameLst>
                                          <p:attrName>ppt_h</p:attrName>
                                        </p:attrNameLst>
                                      </p:cBhvr>
                                      <p:tavLst>
                                        <p:tav tm="0">
                                          <p:val>
                                            <p:fltVal val="0"/>
                                          </p:val>
                                        </p:tav>
                                        <p:tav tm="100000">
                                          <p:val>
                                            <p:strVal val="#ppt_h"/>
                                          </p:val>
                                        </p:tav>
                                      </p:tavLst>
                                    </p:anim>
                                    <p:animEffect transition="in" filter="fade">
                                      <p:cBhvr>
                                        <p:cTn id="22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3" grpId="0" animBg="1"/>
      <p:bldP spid="34" grpId="0" animBg="1"/>
      <p:bldP spid="35" grpId="0" animBg="1"/>
      <p:bldP spid="42" grpId="0" animBg="1"/>
      <p:bldP spid="43" grpId="0" animBg="1"/>
      <p:bldP spid="44" grpId="0" animBg="1"/>
      <p:bldP spid="45" grpId="0" animBg="1"/>
      <p:bldP spid="46" grpId="0" animBg="1"/>
      <p:bldP spid="47"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16" grpId="0"/>
      <p:bldP spid="122" grpId="0"/>
      <p:bldP spid="123" grpId="0"/>
      <p:bldP spid="124" grpId="0"/>
      <p:bldP spid="129" grpId="0"/>
      <p:bldP spid="131" grpId="0"/>
      <p:bldP spid="132" grpId="0"/>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92C797-7285-4486-8B48-D33901D50296}" type="datetime1">
              <a:rPr lang="en-US" smtClean="0"/>
              <a:t>11/29/2012</a:t>
            </a:fld>
            <a:endParaRPr lang="en-US" dirty="0"/>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21</a:t>
            </a:fld>
            <a:endParaRPr lang="en-US"/>
          </a:p>
        </p:txBody>
      </p:sp>
      <p:sp>
        <p:nvSpPr>
          <p:cNvPr id="21" name="Rectangle 20"/>
          <p:cNvSpPr/>
          <p:nvPr/>
        </p:nvSpPr>
        <p:spPr>
          <a:xfrm>
            <a:off x="662013" y="1191328"/>
            <a:ext cx="755450" cy="70711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2" name="Rectangle 21"/>
          <p:cNvSpPr/>
          <p:nvPr/>
        </p:nvSpPr>
        <p:spPr>
          <a:xfrm>
            <a:off x="650051" y="1191327"/>
            <a:ext cx="7674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3" name="Rectangle 22"/>
          <p:cNvSpPr/>
          <p:nvPr/>
        </p:nvSpPr>
        <p:spPr>
          <a:xfrm>
            <a:off x="650052" y="1428091"/>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24" name="Rectangle 23"/>
          <p:cNvSpPr/>
          <p:nvPr/>
        </p:nvSpPr>
        <p:spPr>
          <a:xfrm>
            <a:off x="646260" y="1661680"/>
            <a:ext cx="767406"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5" name="Rectangle 24"/>
          <p:cNvSpPr/>
          <p:nvPr/>
        </p:nvSpPr>
        <p:spPr>
          <a:xfrm>
            <a:off x="2297502" y="1179823"/>
            <a:ext cx="759278" cy="71862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6" name="Rectangle 25"/>
          <p:cNvSpPr/>
          <p:nvPr/>
        </p:nvSpPr>
        <p:spPr>
          <a:xfrm>
            <a:off x="2297502" y="1179822"/>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27" name="Rectangle 26"/>
          <p:cNvSpPr/>
          <p:nvPr/>
        </p:nvSpPr>
        <p:spPr>
          <a:xfrm>
            <a:off x="2293708" y="1416586"/>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8" name="Rectangle 27"/>
          <p:cNvSpPr/>
          <p:nvPr/>
        </p:nvSpPr>
        <p:spPr>
          <a:xfrm>
            <a:off x="2293708" y="1650174"/>
            <a:ext cx="759279" cy="24754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29" name="Rectangle 28"/>
          <p:cNvSpPr/>
          <p:nvPr/>
        </p:nvSpPr>
        <p:spPr>
          <a:xfrm>
            <a:off x="1269791" y="2337310"/>
            <a:ext cx="1403556" cy="30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Unique calls</a:t>
            </a:r>
            <a:endParaRPr lang="en-US" dirty="0"/>
          </a:p>
        </p:txBody>
      </p:sp>
      <p:sp>
        <p:nvSpPr>
          <p:cNvPr id="30" name="TextBox 29"/>
          <p:cNvSpPr txBox="1"/>
          <p:nvPr/>
        </p:nvSpPr>
        <p:spPr>
          <a:xfrm>
            <a:off x="2147529" y="766378"/>
            <a:ext cx="1296637" cy="369332"/>
          </a:xfrm>
          <a:prstGeom prst="rect">
            <a:avLst/>
          </a:prstGeom>
          <a:noFill/>
        </p:spPr>
        <p:txBody>
          <a:bodyPr wrap="none" rtlCol="0">
            <a:spAutoFit/>
          </a:bodyPr>
          <a:lstStyle/>
          <a:p>
            <a:r>
              <a:rPr lang="en-US" dirty="0" smtClean="0"/>
              <a:t>Android API</a:t>
            </a:r>
            <a:endParaRPr lang="en-US" dirty="0"/>
          </a:p>
        </p:txBody>
      </p:sp>
      <p:sp>
        <p:nvSpPr>
          <p:cNvPr id="31" name="TextBox 30"/>
          <p:cNvSpPr txBox="1"/>
          <p:nvPr/>
        </p:nvSpPr>
        <p:spPr>
          <a:xfrm>
            <a:off x="508857" y="769897"/>
            <a:ext cx="1047082" cy="369332"/>
          </a:xfrm>
          <a:prstGeom prst="rect">
            <a:avLst/>
          </a:prstGeom>
          <a:noFill/>
        </p:spPr>
        <p:txBody>
          <a:bodyPr wrap="none" rtlCol="0">
            <a:spAutoFit/>
          </a:bodyPr>
          <a:lstStyle/>
          <a:p>
            <a:r>
              <a:rPr lang="en-US" dirty="0" smtClean="0"/>
              <a:t>J2ME API</a:t>
            </a:r>
            <a:endParaRPr lang="en-US" dirty="0"/>
          </a:p>
        </p:txBody>
      </p:sp>
      <p:sp>
        <p:nvSpPr>
          <p:cNvPr id="32" name="Rectangle 31"/>
          <p:cNvSpPr/>
          <p:nvPr/>
        </p:nvSpPr>
        <p:spPr>
          <a:xfrm>
            <a:off x="646260" y="1189169"/>
            <a:ext cx="771941" cy="236764"/>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3" name="Rectangle 32"/>
          <p:cNvSpPr/>
          <p:nvPr/>
        </p:nvSpPr>
        <p:spPr>
          <a:xfrm>
            <a:off x="2298239" y="1179822"/>
            <a:ext cx="759279" cy="236764"/>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34" name="Rectangle 33"/>
          <p:cNvSpPr/>
          <p:nvPr/>
        </p:nvSpPr>
        <p:spPr>
          <a:xfrm>
            <a:off x="650053" y="1664696"/>
            <a:ext cx="763613" cy="236764"/>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35" name="Rectangle 34"/>
          <p:cNvSpPr/>
          <p:nvPr/>
        </p:nvSpPr>
        <p:spPr>
          <a:xfrm>
            <a:off x="2296430" y="1655778"/>
            <a:ext cx="759279" cy="247541"/>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36" name="Rectangle 35"/>
          <p:cNvSpPr/>
          <p:nvPr/>
        </p:nvSpPr>
        <p:spPr>
          <a:xfrm>
            <a:off x="4552944" y="1137012"/>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7" name="Rectangle 36"/>
          <p:cNvSpPr/>
          <p:nvPr/>
        </p:nvSpPr>
        <p:spPr>
          <a:xfrm>
            <a:off x="5783849" y="1139229"/>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mc:AlternateContent xmlns:mc="http://schemas.openxmlformats.org/markup-compatibility/2006">
        <mc:Choice xmlns:a14="http://schemas.microsoft.com/office/drawing/2010/main" Requires="a14">
          <p:sp>
            <p:nvSpPr>
              <p:cNvPr id="38" name="TextBox 37"/>
              <p:cNvSpPr txBox="1"/>
              <p:nvPr/>
            </p:nvSpPr>
            <p:spPr>
              <a:xfrm>
                <a:off x="5240887" y="1011539"/>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38" name="TextBox 37"/>
              <p:cNvSpPr txBox="1">
                <a:spLocks noRot="1" noChangeAspect="1" noMove="1" noResize="1" noEditPoints="1" noAdjustHandles="1" noChangeArrowheads="1" noChangeShapeType="1" noTextEdit="1"/>
              </p:cNvSpPr>
              <p:nvPr/>
            </p:nvSpPr>
            <p:spPr>
              <a:xfrm>
                <a:off x="5240887" y="1011539"/>
                <a:ext cx="596638" cy="523220"/>
              </a:xfrm>
              <a:prstGeom prst="rect">
                <a:avLst/>
              </a:prstGeom>
              <a:blipFill rotWithShape="0">
                <a:blip r:embed="rId3"/>
                <a:stretch>
                  <a:fillRect/>
                </a:stretch>
              </a:blipFill>
            </p:spPr>
            <p:txBody>
              <a:bodyPr/>
              <a:lstStyle/>
              <a:p>
                <a:r>
                  <a:rPr lang="en-US">
                    <a:noFill/>
                  </a:rPr>
                  <a:t> </a:t>
                </a:r>
              </a:p>
            </p:txBody>
          </p:sp>
        </mc:Fallback>
      </mc:AlternateContent>
      <p:sp>
        <p:nvSpPr>
          <p:cNvPr id="39" name="Rectangle 38"/>
          <p:cNvSpPr/>
          <p:nvPr/>
        </p:nvSpPr>
        <p:spPr>
          <a:xfrm>
            <a:off x="4548250" y="1620224"/>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40" name="Rectangle 39"/>
          <p:cNvSpPr/>
          <p:nvPr/>
        </p:nvSpPr>
        <p:spPr>
          <a:xfrm>
            <a:off x="5795094" y="1622441"/>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mc:AlternateContent xmlns:mc="http://schemas.openxmlformats.org/markup-compatibility/2006">
        <mc:Choice xmlns:a14="http://schemas.microsoft.com/office/drawing/2010/main" Requires="a14">
          <p:sp>
            <p:nvSpPr>
              <p:cNvPr id="41" name="TextBox 40"/>
              <p:cNvSpPr txBox="1"/>
              <p:nvPr/>
            </p:nvSpPr>
            <p:spPr>
              <a:xfrm>
                <a:off x="5260463" y="1451511"/>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p:sp>
            <p:nvSpPr>
              <p:cNvPr id="41" name="TextBox 40"/>
              <p:cNvSpPr txBox="1">
                <a:spLocks noRot="1" noChangeAspect="1" noMove="1" noResize="1" noEditPoints="1" noAdjustHandles="1" noChangeArrowheads="1" noChangeShapeType="1" noTextEdit="1"/>
              </p:cNvSpPr>
              <p:nvPr/>
            </p:nvSpPr>
            <p:spPr>
              <a:xfrm>
                <a:off x="5260463" y="1451511"/>
                <a:ext cx="596638" cy="523220"/>
              </a:xfrm>
              <a:prstGeom prst="rect">
                <a:avLst/>
              </a:prstGeom>
              <a:blipFill rotWithShape="0">
                <a:blip r:embed="rId4"/>
                <a:stretch>
                  <a:fillRect/>
                </a:stretch>
              </a:blipFill>
            </p:spPr>
            <p:txBody>
              <a:bodyPr/>
              <a:lstStyle/>
              <a:p>
                <a:r>
                  <a:rPr lang="en-US">
                    <a:noFill/>
                  </a:rPr>
                  <a:t> </a:t>
                </a:r>
              </a:p>
            </p:txBody>
          </p:sp>
        </mc:Fallback>
      </mc:AlternateContent>
      <p:sp>
        <p:nvSpPr>
          <p:cNvPr id="42" name="Rectangle 41"/>
          <p:cNvSpPr/>
          <p:nvPr/>
        </p:nvSpPr>
        <p:spPr>
          <a:xfrm>
            <a:off x="4548250" y="2227449"/>
            <a:ext cx="1684275" cy="30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Two mappings</a:t>
            </a:r>
            <a:endParaRPr lang="en-US" dirty="0"/>
          </a:p>
        </p:txBody>
      </p:sp>
      <p:sp>
        <p:nvSpPr>
          <p:cNvPr id="43" name="Rectangle 42"/>
          <p:cNvSpPr/>
          <p:nvPr/>
        </p:nvSpPr>
        <p:spPr>
          <a:xfrm>
            <a:off x="8255949" y="1111662"/>
            <a:ext cx="759278"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4" name="Rectangle 43"/>
          <p:cNvSpPr/>
          <p:nvPr/>
        </p:nvSpPr>
        <p:spPr>
          <a:xfrm>
            <a:off x="8253227" y="111166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45" name="Rectangle 44"/>
          <p:cNvSpPr/>
          <p:nvPr/>
        </p:nvSpPr>
        <p:spPr>
          <a:xfrm>
            <a:off x="8247816" y="134842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46" name="Rectangle 45"/>
          <p:cNvSpPr/>
          <p:nvPr/>
        </p:nvSpPr>
        <p:spPr>
          <a:xfrm>
            <a:off x="8248892" y="158201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47" name="Rectangle 46"/>
          <p:cNvSpPr/>
          <p:nvPr/>
        </p:nvSpPr>
        <p:spPr>
          <a:xfrm>
            <a:off x="8253227" y="1828591"/>
            <a:ext cx="758233" cy="243912"/>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48" name="Rectangle 47"/>
          <p:cNvSpPr/>
          <p:nvPr/>
        </p:nvSpPr>
        <p:spPr>
          <a:xfrm>
            <a:off x="9894218" y="1111662"/>
            <a:ext cx="759278" cy="9479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9" name="Rectangle 48"/>
          <p:cNvSpPr/>
          <p:nvPr/>
        </p:nvSpPr>
        <p:spPr>
          <a:xfrm>
            <a:off x="9894218" y="1111661"/>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50" name="Rectangle 49"/>
          <p:cNvSpPr/>
          <p:nvPr/>
        </p:nvSpPr>
        <p:spPr>
          <a:xfrm>
            <a:off x="9890424" y="1348425"/>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51" name="Rectangle 50"/>
          <p:cNvSpPr/>
          <p:nvPr/>
        </p:nvSpPr>
        <p:spPr>
          <a:xfrm>
            <a:off x="9890424" y="158201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52" name="Rectangle 51"/>
          <p:cNvSpPr/>
          <p:nvPr/>
        </p:nvSpPr>
        <p:spPr>
          <a:xfrm>
            <a:off x="9888001" y="1815711"/>
            <a:ext cx="761702" cy="24391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53" name="Left-Right Arrow 52"/>
          <p:cNvSpPr/>
          <p:nvPr/>
        </p:nvSpPr>
        <p:spPr>
          <a:xfrm>
            <a:off x="9102313" y="1466807"/>
            <a:ext cx="696687" cy="235398"/>
          </a:xfrm>
          <a:prstGeom prst="leftRightArrow">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ectangle 53"/>
          <p:cNvSpPr/>
          <p:nvPr/>
        </p:nvSpPr>
        <p:spPr>
          <a:xfrm>
            <a:off x="8817965" y="2304878"/>
            <a:ext cx="1276626" cy="284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a:t>
            </a:r>
            <a:endParaRPr lang="en-US" dirty="0"/>
          </a:p>
        </p:txBody>
      </p:sp>
      <p:sp>
        <p:nvSpPr>
          <p:cNvPr id="55" name="TextBox 54"/>
          <p:cNvSpPr txBox="1"/>
          <p:nvPr/>
        </p:nvSpPr>
        <p:spPr>
          <a:xfrm>
            <a:off x="8047398" y="693406"/>
            <a:ext cx="1213858" cy="369332"/>
          </a:xfrm>
          <a:prstGeom prst="rect">
            <a:avLst/>
          </a:prstGeom>
          <a:noFill/>
        </p:spPr>
        <p:txBody>
          <a:bodyPr wrap="none" rtlCol="0">
            <a:spAutoFit/>
          </a:bodyPr>
          <a:lstStyle/>
          <a:p>
            <a:r>
              <a:rPr lang="en-US" dirty="0" smtClean="0"/>
              <a:t>J2ME trace</a:t>
            </a:r>
            <a:endParaRPr lang="en-US" dirty="0"/>
          </a:p>
        </p:txBody>
      </p:sp>
      <p:sp>
        <p:nvSpPr>
          <p:cNvPr id="56" name="TextBox 55"/>
          <p:cNvSpPr txBox="1"/>
          <p:nvPr/>
        </p:nvSpPr>
        <p:spPr>
          <a:xfrm>
            <a:off x="9680525" y="696471"/>
            <a:ext cx="1484381" cy="369332"/>
          </a:xfrm>
          <a:prstGeom prst="rect">
            <a:avLst/>
          </a:prstGeom>
          <a:noFill/>
        </p:spPr>
        <p:txBody>
          <a:bodyPr wrap="none" rtlCol="0">
            <a:spAutoFit/>
          </a:bodyPr>
          <a:lstStyle/>
          <a:p>
            <a:r>
              <a:rPr lang="en-US" dirty="0" smtClean="0"/>
              <a:t>Android Trace</a:t>
            </a:r>
            <a:endParaRPr lang="en-US" dirty="0"/>
          </a:p>
        </p:txBody>
      </p:sp>
      <p:sp>
        <p:nvSpPr>
          <p:cNvPr id="57" name="Rectangle 56"/>
          <p:cNvSpPr/>
          <p:nvPr/>
        </p:nvSpPr>
        <p:spPr>
          <a:xfrm>
            <a:off x="1078358" y="4129772"/>
            <a:ext cx="759278"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8" name="Rectangle 57"/>
          <p:cNvSpPr/>
          <p:nvPr/>
        </p:nvSpPr>
        <p:spPr>
          <a:xfrm>
            <a:off x="1075636" y="4129771"/>
            <a:ext cx="770164" cy="236589"/>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59" name="Rectangle 58"/>
              <p:cNvSpPr/>
              <p:nvPr/>
            </p:nvSpPr>
            <p:spPr>
              <a:xfrm>
                <a:off x="1081111" y="4366535"/>
                <a:ext cx="764692" cy="236764"/>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𝑒</m:t>
                      </m:r>
                    </m:oMath>
                  </m:oMathPara>
                </a14:m>
                <a:endParaRPr lang="en-US" dirty="0"/>
              </a:p>
            </p:txBody>
          </p:sp>
        </mc:Choice>
        <mc:Fallback xmlns="">
          <p:sp>
            <p:nvSpPr>
              <p:cNvPr id="69" name="Rectangle 68"/>
              <p:cNvSpPr>
                <a:spLocks noRot="1" noChangeAspect="1" noMove="1" noResize="1" noEditPoints="1" noAdjustHandles="1" noChangeArrowheads="1" noChangeShapeType="1" noTextEdit="1"/>
              </p:cNvSpPr>
              <p:nvPr/>
            </p:nvSpPr>
            <p:spPr>
              <a:xfrm>
                <a:off x="928711" y="4214135"/>
                <a:ext cx="764692" cy="236764"/>
              </a:xfrm>
              <a:prstGeom prst="rect">
                <a:avLst/>
              </a:prstGeom>
              <a:blipFill rotWithShape="0">
                <a:blip r:embed="rId5"/>
                <a:stretch>
                  <a:fillRect b="-5000"/>
                </a:stretch>
              </a:blipFill>
            </p:spPr>
            <p:txBody>
              <a:bodyPr/>
              <a:lstStyle/>
              <a:p>
                <a:r>
                  <a:rPr lang="en-US">
                    <a:noFill/>
                  </a:rPr>
                  <a:t> </a:t>
                </a:r>
              </a:p>
            </p:txBody>
          </p:sp>
        </mc:Fallback>
      </mc:AlternateContent>
      <p:sp>
        <p:nvSpPr>
          <p:cNvPr id="60" name="Rectangle 59"/>
          <p:cNvSpPr/>
          <p:nvPr/>
        </p:nvSpPr>
        <p:spPr>
          <a:xfrm>
            <a:off x="1082187" y="460012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61" name="Rectangle 60"/>
          <p:cNvSpPr/>
          <p:nvPr/>
        </p:nvSpPr>
        <p:spPr>
          <a:xfrm>
            <a:off x="1075636" y="4829176"/>
            <a:ext cx="770164" cy="25055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62" name="Rectangle 61"/>
          <p:cNvSpPr/>
          <p:nvPr/>
        </p:nvSpPr>
        <p:spPr>
          <a:xfrm>
            <a:off x="10109977" y="4131281"/>
            <a:ext cx="759278" cy="9479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3" name="Rectangle 62"/>
              <p:cNvSpPr/>
              <p:nvPr/>
            </p:nvSpPr>
            <p:spPr>
              <a:xfrm>
                <a:off x="10099091" y="4131280"/>
                <a:ext cx="766371" cy="236763"/>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𝑒</m:t>
                      </m:r>
                    </m:oMath>
                  </m:oMathPara>
                </a14:m>
                <a:endParaRPr lang="en-US" dirty="0"/>
              </a:p>
            </p:txBody>
          </p:sp>
        </mc:Choice>
        <mc:Fallback xmlns="">
          <p:sp>
            <p:nvSpPr>
              <p:cNvPr id="73" name="Rectangle 72"/>
              <p:cNvSpPr>
                <a:spLocks noRot="1" noChangeAspect="1" noMove="1" noResize="1" noEditPoints="1" noAdjustHandles="1" noChangeArrowheads="1" noChangeShapeType="1" noTextEdit="1"/>
              </p:cNvSpPr>
              <p:nvPr/>
            </p:nvSpPr>
            <p:spPr>
              <a:xfrm>
                <a:off x="9946691" y="3978880"/>
                <a:ext cx="766371" cy="236763"/>
              </a:xfrm>
              <a:prstGeom prst="rect">
                <a:avLst/>
              </a:prstGeom>
              <a:blipFill rotWithShape="0">
                <a:blip r:embed="rId6"/>
                <a:stretch>
                  <a:fillRect b="-5000"/>
                </a:stretch>
              </a:blipFill>
            </p:spPr>
            <p:txBody>
              <a:bodyPr/>
              <a:lstStyle/>
              <a:p>
                <a:r>
                  <a:rPr lang="en-US">
                    <a:noFill/>
                  </a:rPr>
                  <a:t> </a:t>
                </a:r>
              </a:p>
            </p:txBody>
          </p:sp>
        </mc:Fallback>
      </mc:AlternateContent>
      <p:sp>
        <p:nvSpPr>
          <p:cNvPr id="64" name="Rectangle 63"/>
          <p:cNvSpPr/>
          <p:nvPr/>
        </p:nvSpPr>
        <p:spPr>
          <a:xfrm>
            <a:off x="10106183" y="436804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65" name="Rectangle 64"/>
          <p:cNvSpPr/>
          <p:nvPr/>
        </p:nvSpPr>
        <p:spPr>
          <a:xfrm>
            <a:off x="10106183" y="4601633"/>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mc:AlternateContent xmlns:mc="http://schemas.openxmlformats.org/markup-compatibility/2006" xmlns:a14="http://schemas.microsoft.com/office/drawing/2010/main">
        <mc:Choice Requires="a14">
          <p:sp>
            <p:nvSpPr>
              <p:cNvPr id="66" name="Rectangle 65"/>
              <p:cNvSpPr/>
              <p:nvPr/>
            </p:nvSpPr>
            <p:spPr>
              <a:xfrm>
                <a:off x="10103760" y="4835330"/>
                <a:ext cx="761702" cy="243913"/>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𝑒</m:t>
                      </m:r>
                    </m:oMath>
                  </m:oMathPara>
                </a14:m>
                <a:endParaRPr lang="en-US" dirty="0"/>
              </a:p>
            </p:txBody>
          </p:sp>
        </mc:Choice>
        <mc:Fallback xmlns="">
          <p:sp>
            <p:nvSpPr>
              <p:cNvPr id="76" name="Rectangle 75"/>
              <p:cNvSpPr>
                <a:spLocks noRot="1" noChangeAspect="1" noMove="1" noResize="1" noEditPoints="1" noAdjustHandles="1" noChangeArrowheads="1" noChangeShapeType="1" noTextEdit="1"/>
              </p:cNvSpPr>
              <p:nvPr/>
            </p:nvSpPr>
            <p:spPr>
              <a:xfrm>
                <a:off x="9951360" y="4682930"/>
                <a:ext cx="761702" cy="243913"/>
              </a:xfrm>
              <a:prstGeom prst="rect">
                <a:avLst/>
              </a:prstGeom>
              <a:blipFill rotWithShape="0">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7" name="Table 66"/>
              <p:cNvGraphicFramePr>
                <a:graphicFrameLocks noGrp="1"/>
              </p:cNvGraphicFramePr>
              <p:nvPr>
                <p:extLst>
                  <p:ext uri="{D42A27DB-BD31-4B8C-83A1-F6EECF244321}">
                    <p14:modId xmlns:p14="http://schemas.microsoft.com/office/powerpoint/2010/main" val="4168262622"/>
                  </p:ext>
                </p:extLst>
              </p:nvPr>
            </p:nvGraphicFramePr>
            <p:xfrm>
              <a:off x="2785639" y="3674060"/>
              <a:ext cx="1534556" cy="3291840"/>
            </p:xfrm>
            <a:graphic>
              <a:graphicData uri="http://schemas.openxmlformats.org/drawingml/2006/table">
                <a:tbl>
                  <a:tblPr firstRow="1" bandRow="1">
                    <a:tableStyleId>{5C22544A-7EE6-4342-B048-85BDC9FD1C3A}</a:tableStyleId>
                  </a:tblPr>
                  <a:tblGrid>
                    <a:gridCol w="890080"/>
                    <a:gridCol w="644476"/>
                  </a:tblGrid>
                  <a:tr h="343846">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206062">
                    <a:tc>
                      <a:txBody>
                        <a:bodyPr/>
                        <a:lstStyle/>
                        <a:p>
                          <a:r>
                            <a:rPr lang="en-US" sz="1800" dirty="0" smtClean="0"/>
                            <a:t>AA</a:t>
                          </a:r>
                        </a:p>
                      </a:txBody>
                      <a:tcPr/>
                    </a:tc>
                    <a:tc>
                      <a:txBody>
                        <a:bodyPr/>
                        <a:lstStyle/>
                        <a:p>
                          <a:r>
                            <a:rPr lang="en-US" dirty="0" smtClean="0"/>
                            <a:t>0</a:t>
                          </a:r>
                          <a:endParaRPr lang="en-US" dirty="0"/>
                        </a:p>
                      </a:txBody>
                      <a:tcPr/>
                    </a:tc>
                  </a:tr>
                  <a:tr h="206062">
                    <a:tc>
                      <a:txBody>
                        <a:bodyPr/>
                        <a:lstStyle/>
                        <a:p>
                          <a:r>
                            <a:rPr lang="en-US" sz="1800" dirty="0" smtClean="0"/>
                            <a:t>AC</a:t>
                          </a:r>
                        </a:p>
                      </a:txBody>
                      <a:tcPr/>
                    </a:tc>
                    <a:tc>
                      <a:txBody>
                        <a:bodyPr/>
                        <a:lstStyle/>
                        <a:p>
                          <a:r>
                            <a:rPr lang="en-US" dirty="0" smtClean="0"/>
                            <a:t>0</a:t>
                          </a:r>
                          <a:endParaRPr lang="en-US" dirty="0"/>
                        </a:p>
                      </a:txBody>
                      <a:tcPr/>
                    </a:tc>
                  </a:tr>
                  <a:tr h="206062">
                    <a:tc>
                      <a:txBody>
                        <a:bodyPr/>
                        <a:lstStyle/>
                        <a:p>
                          <a:r>
                            <a:rPr lang="en-US" sz="1800" dirty="0" smtClean="0"/>
                            <a:t>CA</a:t>
                          </a:r>
                        </a:p>
                      </a:txBody>
                      <a:tcPr/>
                    </a:tc>
                    <a:tc>
                      <a:txBody>
                        <a:bodyPr/>
                        <a:lstStyle/>
                        <a:p>
                          <a:r>
                            <a:rPr lang="en-US" dirty="0" smtClean="0"/>
                            <a:t>1</a:t>
                          </a:r>
                          <a:endParaRPr lang="en-US" dirty="0"/>
                        </a:p>
                      </a:txBody>
                      <a:tcPr/>
                    </a:tc>
                  </a:tr>
                  <a:tr h="239547">
                    <a:tc>
                      <a:txBody>
                        <a:bodyPr/>
                        <a:lstStyle/>
                        <a:p>
                          <a:r>
                            <a:rPr lang="en-US" sz="1800" dirty="0" smtClean="0"/>
                            <a:t>CC</a:t>
                          </a:r>
                        </a:p>
                      </a:txBody>
                      <a:tcPr/>
                    </a:tc>
                    <a:tc>
                      <a:txBody>
                        <a:bodyPr/>
                        <a:lstStyle/>
                        <a:p>
                          <a:r>
                            <a:rPr lang="en-US" dirty="0" smtClean="0"/>
                            <a:t>0</a:t>
                          </a:r>
                          <a:endParaRPr lang="en-US" dirty="0"/>
                        </a:p>
                      </a:txBody>
                      <a:tcPr/>
                    </a:tc>
                  </a:tr>
                  <a:tr h="260153">
                    <a:tc>
                      <a:txBody>
                        <a:bodyPr/>
                        <a:lstStyle/>
                        <a:p>
                          <a:r>
                            <a:rPr lang="en-US" sz="1800" dirty="0" err="1" smtClean="0"/>
                            <a:t>A</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1</a:t>
                          </a:r>
                          <a:endParaRPr lang="en-US" dirty="0"/>
                        </a:p>
                      </a:txBody>
                      <a:tcPr/>
                    </a:tc>
                  </a:tr>
                  <a:tr h="261506">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err="1" smtClean="0"/>
                            <a:t>A</a:t>
                          </a:r>
                          <a:endParaRPr lang="en-US" sz="1800" dirty="0"/>
                        </a:p>
                      </a:txBody>
                      <a:tcPr/>
                    </a:tc>
                    <a:tc>
                      <a:txBody>
                        <a:bodyPr/>
                        <a:lstStyle/>
                        <a:p>
                          <a:r>
                            <a:rPr lang="en-US" dirty="0" smtClean="0"/>
                            <a:t>0</a:t>
                          </a:r>
                          <a:endParaRPr lang="en-US" dirty="0"/>
                        </a:p>
                      </a:txBody>
                      <a:tcPr/>
                    </a:tc>
                  </a:tr>
                  <a:tr h="314244">
                    <a:tc>
                      <a:txBody>
                        <a:bodyPr/>
                        <a:lstStyle/>
                        <a:p>
                          <a:r>
                            <a:rPr lang="en-US" sz="1800" dirty="0" err="1" smtClean="0"/>
                            <a:t>C</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0</a:t>
                          </a:r>
                          <a:endParaRPr lang="en-US" dirty="0"/>
                        </a:p>
                      </a:txBody>
                      <a:tcPr/>
                    </a:tc>
                  </a:tr>
                  <a:tr h="0">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err="1" smtClean="0"/>
                            <a:t>C</a:t>
                          </a:r>
                          <a:endParaRPr lang="en-US" sz="1800" dirty="0"/>
                        </a:p>
                      </a:txBody>
                      <a:tcPr/>
                    </a:tc>
                    <a:tc>
                      <a:txBody>
                        <a:bodyPr/>
                        <a:lstStyle/>
                        <a:p>
                          <a:r>
                            <a:rPr lang="en-US" dirty="0" smtClean="0"/>
                            <a:t>1</a:t>
                          </a:r>
                          <a:endParaRPr lang="en-US" dirty="0"/>
                        </a:p>
                      </a:txBody>
                      <a:tcPr/>
                    </a:tc>
                  </a:tr>
                </a:tbl>
              </a:graphicData>
            </a:graphic>
          </p:graphicFrame>
        </mc:Choice>
        <mc:Fallback xmlns="">
          <p:graphicFrame>
            <p:nvGraphicFramePr>
              <p:cNvPr id="9" name="Table 8"/>
              <p:cNvGraphicFramePr>
                <a:graphicFrameLocks noGrp="1"/>
              </p:cNvGraphicFramePr>
              <p:nvPr>
                <p:extLst/>
              </p:nvPr>
            </p:nvGraphicFramePr>
            <p:xfrm>
              <a:off x="2633239" y="3521660"/>
              <a:ext cx="1534556" cy="3291840"/>
            </p:xfrm>
            <a:graphic>
              <a:graphicData uri="http://schemas.openxmlformats.org/drawingml/2006/table">
                <a:tbl>
                  <a:tblPr firstRow="1" bandRow="1">
                    <a:tableStyleId>{5C22544A-7EE6-4342-B048-85BDC9FD1C3A}</a:tableStyleId>
                  </a:tblPr>
                  <a:tblGrid>
                    <a:gridCol w="890080"/>
                    <a:gridCol w="644476"/>
                  </a:tblGrid>
                  <a:tr h="365760">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365760">
                    <a:tc>
                      <a:txBody>
                        <a:bodyPr/>
                        <a:lstStyle/>
                        <a:p>
                          <a:r>
                            <a:rPr lang="en-US" sz="1800" dirty="0" smtClean="0"/>
                            <a:t>AA</a:t>
                          </a:r>
                        </a:p>
                      </a:txBody>
                      <a:tcPr/>
                    </a:tc>
                    <a:tc>
                      <a:txBody>
                        <a:bodyPr/>
                        <a:lstStyle/>
                        <a:p>
                          <a:r>
                            <a:rPr lang="en-US" dirty="0" smtClean="0"/>
                            <a:t>0</a:t>
                          </a:r>
                          <a:endParaRPr lang="en-US" dirty="0"/>
                        </a:p>
                      </a:txBody>
                      <a:tcPr/>
                    </a:tc>
                  </a:tr>
                  <a:tr h="365760">
                    <a:tc>
                      <a:txBody>
                        <a:bodyPr/>
                        <a:lstStyle/>
                        <a:p>
                          <a:r>
                            <a:rPr lang="en-US" sz="1800" dirty="0" smtClean="0"/>
                            <a:t>AC</a:t>
                          </a:r>
                        </a:p>
                      </a:txBody>
                      <a:tcPr/>
                    </a:tc>
                    <a:tc>
                      <a:txBody>
                        <a:bodyPr/>
                        <a:lstStyle/>
                        <a:p>
                          <a:r>
                            <a:rPr lang="en-US" dirty="0" smtClean="0"/>
                            <a:t>0</a:t>
                          </a:r>
                          <a:endParaRPr lang="en-US" dirty="0"/>
                        </a:p>
                      </a:txBody>
                      <a:tcPr/>
                    </a:tc>
                  </a:tr>
                  <a:tr h="365760">
                    <a:tc>
                      <a:txBody>
                        <a:bodyPr/>
                        <a:lstStyle/>
                        <a:p>
                          <a:r>
                            <a:rPr lang="en-US" sz="1800" dirty="0" smtClean="0"/>
                            <a:t>CA</a:t>
                          </a:r>
                        </a:p>
                      </a:txBody>
                      <a:tcPr/>
                    </a:tc>
                    <a:tc>
                      <a:txBody>
                        <a:bodyPr/>
                        <a:lstStyle/>
                        <a:p>
                          <a:r>
                            <a:rPr lang="en-US" dirty="0" smtClean="0"/>
                            <a:t>1</a:t>
                          </a:r>
                          <a:endParaRPr lang="en-US" dirty="0"/>
                        </a:p>
                      </a:txBody>
                      <a:tcPr/>
                    </a:tc>
                  </a:tr>
                  <a:tr h="365760">
                    <a:tc>
                      <a:txBody>
                        <a:bodyPr/>
                        <a:lstStyle/>
                        <a:p>
                          <a:r>
                            <a:rPr lang="en-US" sz="1800" dirty="0" smtClean="0"/>
                            <a:t>CC</a:t>
                          </a:r>
                        </a:p>
                      </a:txBody>
                      <a:tcPr/>
                    </a:tc>
                    <a:tc>
                      <a:txBody>
                        <a:bodyPr/>
                        <a:lstStyle/>
                        <a:p>
                          <a:r>
                            <a:rPr lang="en-US" dirty="0" smtClean="0"/>
                            <a:t>0</a:t>
                          </a:r>
                          <a:endParaRPr lang="en-US" dirty="0"/>
                        </a:p>
                      </a:txBody>
                      <a:tcPr/>
                    </a:tc>
                  </a:tr>
                  <a:tr h="365760">
                    <a:tc>
                      <a:txBody>
                        <a:bodyPr/>
                        <a:lstStyle/>
                        <a:p>
                          <a:endParaRPr lang="en-US"/>
                        </a:p>
                      </a:txBody>
                      <a:tcPr>
                        <a:blipFill rotWithShape="0">
                          <a:blip r:embed="rId8"/>
                          <a:stretch>
                            <a:fillRect t="-510000" r="-72109" b="-326667"/>
                          </a:stretch>
                        </a:blipFill>
                      </a:tcPr>
                    </a:tc>
                    <a:tc>
                      <a:txBody>
                        <a:bodyPr/>
                        <a:lstStyle/>
                        <a:p>
                          <a:r>
                            <a:rPr lang="en-US" dirty="0" smtClean="0"/>
                            <a:t>1</a:t>
                          </a:r>
                          <a:endParaRPr lang="en-US" dirty="0"/>
                        </a:p>
                      </a:txBody>
                      <a:tcPr/>
                    </a:tc>
                  </a:tr>
                  <a:tr h="365760">
                    <a:tc>
                      <a:txBody>
                        <a:bodyPr/>
                        <a:lstStyle/>
                        <a:p>
                          <a:endParaRPr lang="en-US"/>
                        </a:p>
                      </a:txBody>
                      <a:tcPr>
                        <a:blipFill rotWithShape="0">
                          <a:blip r:embed="rId8"/>
                          <a:stretch>
                            <a:fillRect t="-610000" r="-72109" b="-226667"/>
                          </a:stretch>
                        </a:blipFill>
                      </a:tcPr>
                    </a:tc>
                    <a:tc>
                      <a:txBody>
                        <a:bodyPr/>
                        <a:lstStyle/>
                        <a:p>
                          <a:r>
                            <a:rPr lang="en-US" dirty="0" smtClean="0"/>
                            <a:t>0</a:t>
                          </a:r>
                          <a:endParaRPr lang="en-US" dirty="0"/>
                        </a:p>
                      </a:txBody>
                      <a:tcPr/>
                    </a:tc>
                  </a:tr>
                  <a:tr h="365760">
                    <a:tc>
                      <a:txBody>
                        <a:bodyPr/>
                        <a:lstStyle/>
                        <a:p>
                          <a:endParaRPr lang="en-US"/>
                        </a:p>
                      </a:txBody>
                      <a:tcPr>
                        <a:blipFill rotWithShape="0">
                          <a:blip r:embed="rId8"/>
                          <a:stretch>
                            <a:fillRect t="-710000" r="-72109" b="-126667"/>
                          </a:stretch>
                        </a:blipFill>
                      </a:tcPr>
                    </a:tc>
                    <a:tc>
                      <a:txBody>
                        <a:bodyPr/>
                        <a:lstStyle/>
                        <a:p>
                          <a:r>
                            <a:rPr lang="en-US" dirty="0" smtClean="0"/>
                            <a:t>0</a:t>
                          </a:r>
                          <a:endParaRPr lang="en-US" dirty="0"/>
                        </a:p>
                      </a:txBody>
                      <a:tcPr/>
                    </a:tc>
                  </a:tr>
                  <a:tr h="365760">
                    <a:tc>
                      <a:txBody>
                        <a:bodyPr/>
                        <a:lstStyle/>
                        <a:p>
                          <a:endParaRPr lang="en-US"/>
                        </a:p>
                      </a:txBody>
                      <a:tcPr>
                        <a:blipFill rotWithShape="0">
                          <a:blip r:embed="rId8"/>
                          <a:stretch>
                            <a:fillRect t="-810000" r="-72109" b="-26667"/>
                          </a:stretch>
                        </a:blipFill>
                      </a:tcPr>
                    </a:tc>
                    <a:tc>
                      <a:txBody>
                        <a:bodyPr/>
                        <a:lstStyle/>
                        <a:p>
                          <a:r>
                            <a:rPr lang="en-US" dirty="0" smtClean="0"/>
                            <a:t>1</a:t>
                          </a:r>
                          <a:endParaRPr lang="en-US" dirty="0"/>
                        </a:p>
                      </a:txBody>
                      <a:tcPr/>
                    </a:tc>
                  </a:tr>
                </a:tbl>
              </a:graphicData>
            </a:graphic>
          </p:graphicFrame>
        </mc:Fallback>
      </mc:AlternateContent>
      <p:sp>
        <p:nvSpPr>
          <p:cNvPr id="68" name="Rectangle 67"/>
          <p:cNvSpPr/>
          <p:nvPr/>
        </p:nvSpPr>
        <p:spPr>
          <a:xfrm>
            <a:off x="429672" y="5319980"/>
            <a:ext cx="2017343" cy="284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J2ME Digram trace</a:t>
            </a:r>
            <a:endParaRPr lang="en-US" dirty="0"/>
          </a:p>
        </p:txBody>
      </p:sp>
      <mc:AlternateContent xmlns:mc="http://schemas.openxmlformats.org/markup-compatibility/2006" xmlns:a14="http://schemas.microsoft.com/office/drawing/2010/main">
        <mc:Choice Requires="a14">
          <p:graphicFrame>
            <p:nvGraphicFramePr>
              <p:cNvPr id="69" name="Table 68"/>
              <p:cNvGraphicFramePr>
                <a:graphicFrameLocks noGrp="1"/>
              </p:cNvGraphicFramePr>
              <p:nvPr>
                <p:extLst>
                  <p:ext uri="{D42A27DB-BD31-4B8C-83A1-F6EECF244321}">
                    <p14:modId xmlns:p14="http://schemas.microsoft.com/office/powerpoint/2010/main" val="1391482243"/>
                  </p:ext>
                </p:extLst>
              </p:nvPr>
            </p:nvGraphicFramePr>
            <p:xfrm>
              <a:off x="7636764" y="3662234"/>
              <a:ext cx="1534556" cy="3315492"/>
            </p:xfrm>
            <a:graphic>
              <a:graphicData uri="http://schemas.openxmlformats.org/drawingml/2006/table">
                <a:tbl>
                  <a:tblPr firstRow="1" bandRow="1">
                    <a:tableStyleId>{5C22544A-7EE6-4342-B048-85BDC9FD1C3A}</a:tableStyleId>
                  </a:tblPr>
                  <a:tblGrid>
                    <a:gridCol w="890080"/>
                    <a:gridCol w="644476"/>
                  </a:tblGrid>
                  <a:tr h="389412">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206062">
                    <a:tc>
                      <a:txBody>
                        <a:bodyPr/>
                        <a:lstStyle/>
                        <a:p>
                          <a:r>
                            <a:rPr lang="en-US" sz="1800" dirty="0" err="1" smtClean="0"/>
                            <a:t>aa</a:t>
                          </a:r>
                          <a:endParaRPr lang="en-US" sz="1800" dirty="0" smtClean="0"/>
                        </a:p>
                      </a:txBody>
                      <a:tcPr/>
                    </a:tc>
                    <a:tc>
                      <a:txBody>
                        <a:bodyPr/>
                        <a:lstStyle/>
                        <a:p>
                          <a:r>
                            <a:rPr lang="en-US" dirty="0" smtClean="0"/>
                            <a:t>0</a:t>
                          </a:r>
                          <a:endParaRPr lang="en-US" dirty="0"/>
                        </a:p>
                      </a:txBody>
                      <a:tcPr/>
                    </a:tc>
                  </a:tr>
                  <a:tr h="206062">
                    <a:tc>
                      <a:txBody>
                        <a:bodyPr/>
                        <a:lstStyle/>
                        <a:p>
                          <a:r>
                            <a:rPr lang="en-US" sz="1800" dirty="0" smtClean="0"/>
                            <a:t>ac</a:t>
                          </a:r>
                        </a:p>
                      </a:txBody>
                      <a:tcPr/>
                    </a:tc>
                    <a:tc>
                      <a:txBody>
                        <a:bodyPr/>
                        <a:lstStyle/>
                        <a:p>
                          <a:r>
                            <a:rPr lang="en-US" dirty="0" smtClean="0"/>
                            <a:t>1</a:t>
                          </a:r>
                          <a:endParaRPr lang="en-US" dirty="0"/>
                        </a:p>
                      </a:txBody>
                      <a:tcPr/>
                    </a:tc>
                  </a:tr>
                  <a:tr h="206062">
                    <a:tc>
                      <a:txBody>
                        <a:bodyPr/>
                        <a:lstStyle/>
                        <a:p>
                          <a:r>
                            <a:rPr lang="en-US" sz="1800" dirty="0" err="1" smtClean="0"/>
                            <a:t>ca</a:t>
                          </a:r>
                          <a:endParaRPr lang="en-US" sz="1800" dirty="0" smtClean="0"/>
                        </a:p>
                      </a:txBody>
                      <a:tcPr/>
                    </a:tc>
                    <a:tc>
                      <a:txBody>
                        <a:bodyPr/>
                        <a:lstStyle/>
                        <a:p>
                          <a:r>
                            <a:rPr lang="en-US" dirty="0" smtClean="0"/>
                            <a:t>0</a:t>
                          </a:r>
                          <a:endParaRPr lang="en-US" dirty="0"/>
                        </a:p>
                      </a:txBody>
                      <a:tcPr/>
                    </a:tc>
                  </a:tr>
                  <a:tr h="239547">
                    <a:tc>
                      <a:txBody>
                        <a:bodyPr/>
                        <a:lstStyle/>
                        <a:p>
                          <a:r>
                            <a:rPr lang="en-US" sz="1800" dirty="0" smtClean="0"/>
                            <a:t>cc</a:t>
                          </a:r>
                        </a:p>
                      </a:txBody>
                      <a:tcPr/>
                    </a:tc>
                    <a:tc>
                      <a:txBody>
                        <a:bodyPr/>
                        <a:lstStyle/>
                        <a:p>
                          <a:r>
                            <a:rPr lang="en-US" dirty="0" smtClean="0"/>
                            <a:t>0</a:t>
                          </a:r>
                          <a:endParaRPr lang="en-US" dirty="0"/>
                        </a:p>
                      </a:txBody>
                      <a:tcPr/>
                    </a:tc>
                  </a:tr>
                  <a:tr h="260153">
                    <a:tc>
                      <a:txBody>
                        <a:bodyPr/>
                        <a:lstStyle/>
                        <a:p>
                          <a:r>
                            <a:rPr lang="en-US" sz="1800" dirty="0" err="1" smtClean="0"/>
                            <a:t>a</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0</a:t>
                          </a:r>
                          <a:endParaRPr lang="en-US" dirty="0"/>
                        </a:p>
                      </a:txBody>
                      <a:tcPr/>
                    </a:tc>
                  </a:tr>
                  <a:tr h="261506">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err="1" smtClean="0"/>
                            <a:t>a</a:t>
                          </a:r>
                          <a:endParaRPr lang="en-US" sz="1800" dirty="0"/>
                        </a:p>
                      </a:txBody>
                      <a:tcPr/>
                    </a:tc>
                    <a:tc>
                      <a:txBody>
                        <a:bodyPr/>
                        <a:lstStyle/>
                        <a:p>
                          <a:r>
                            <a:rPr lang="en-US" dirty="0" smtClean="0"/>
                            <a:t>1</a:t>
                          </a:r>
                          <a:endParaRPr lang="en-US" dirty="0"/>
                        </a:p>
                      </a:txBody>
                      <a:tcPr/>
                    </a:tc>
                  </a:tr>
                  <a:tr h="314244">
                    <a:tc>
                      <a:txBody>
                        <a:bodyPr/>
                        <a:lstStyle/>
                        <a:p>
                          <a:r>
                            <a:rPr lang="en-US" sz="1800" dirty="0" smtClean="0"/>
                            <a:t>c</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1</a:t>
                          </a:r>
                          <a:endParaRPr lang="en-US" dirty="0"/>
                        </a:p>
                      </a:txBody>
                      <a:tcPr/>
                    </a:tc>
                  </a:tr>
                  <a:tr h="0">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smtClean="0"/>
                            <a:t>c</a:t>
                          </a:r>
                          <a:endParaRPr lang="en-US" sz="1800" dirty="0"/>
                        </a:p>
                      </a:txBody>
                      <a:tcPr/>
                    </a:tc>
                    <a:tc>
                      <a:txBody>
                        <a:bodyPr/>
                        <a:lstStyle/>
                        <a:p>
                          <a:r>
                            <a:rPr lang="en-US" dirty="0" smtClean="0"/>
                            <a:t>0</a:t>
                          </a:r>
                          <a:endParaRPr lang="en-US" dirty="0"/>
                        </a:p>
                      </a:txBody>
                      <a:tcPr/>
                    </a:tc>
                  </a:tr>
                </a:tbl>
              </a:graphicData>
            </a:graphic>
          </p:graphicFrame>
        </mc:Choice>
        <mc:Fallback xmlns="">
          <p:graphicFrame>
            <p:nvGraphicFramePr>
              <p:cNvPr id="81" name="Table 80"/>
              <p:cNvGraphicFramePr>
                <a:graphicFrameLocks noGrp="1"/>
              </p:cNvGraphicFramePr>
              <p:nvPr>
                <p:extLst/>
              </p:nvPr>
            </p:nvGraphicFramePr>
            <p:xfrm>
              <a:off x="7484364" y="3509834"/>
              <a:ext cx="1534556" cy="3315492"/>
            </p:xfrm>
            <a:graphic>
              <a:graphicData uri="http://schemas.openxmlformats.org/drawingml/2006/table">
                <a:tbl>
                  <a:tblPr firstRow="1" bandRow="1">
                    <a:tableStyleId>{5C22544A-7EE6-4342-B048-85BDC9FD1C3A}</a:tableStyleId>
                  </a:tblPr>
                  <a:tblGrid>
                    <a:gridCol w="890080"/>
                    <a:gridCol w="644476"/>
                  </a:tblGrid>
                  <a:tr h="389412">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365760">
                    <a:tc>
                      <a:txBody>
                        <a:bodyPr/>
                        <a:lstStyle/>
                        <a:p>
                          <a:r>
                            <a:rPr lang="en-US" sz="1800" dirty="0" err="1" smtClean="0"/>
                            <a:t>aa</a:t>
                          </a:r>
                          <a:endParaRPr lang="en-US" sz="1800" dirty="0" smtClean="0"/>
                        </a:p>
                      </a:txBody>
                      <a:tcPr/>
                    </a:tc>
                    <a:tc>
                      <a:txBody>
                        <a:bodyPr/>
                        <a:lstStyle/>
                        <a:p>
                          <a:r>
                            <a:rPr lang="en-US" dirty="0" smtClean="0"/>
                            <a:t>0</a:t>
                          </a:r>
                          <a:endParaRPr lang="en-US" dirty="0"/>
                        </a:p>
                      </a:txBody>
                      <a:tcPr/>
                    </a:tc>
                  </a:tr>
                  <a:tr h="365760">
                    <a:tc>
                      <a:txBody>
                        <a:bodyPr/>
                        <a:lstStyle/>
                        <a:p>
                          <a:r>
                            <a:rPr lang="en-US" sz="1800" dirty="0" smtClean="0"/>
                            <a:t>ac</a:t>
                          </a:r>
                        </a:p>
                      </a:txBody>
                      <a:tcPr/>
                    </a:tc>
                    <a:tc>
                      <a:txBody>
                        <a:bodyPr/>
                        <a:lstStyle/>
                        <a:p>
                          <a:r>
                            <a:rPr lang="en-US" dirty="0" smtClean="0"/>
                            <a:t>1</a:t>
                          </a:r>
                          <a:endParaRPr lang="en-US" dirty="0"/>
                        </a:p>
                      </a:txBody>
                      <a:tcPr/>
                    </a:tc>
                  </a:tr>
                  <a:tr h="365760">
                    <a:tc>
                      <a:txBody>
                        <a:bodyPr/>
                        <a:lstStyle/>
                        <a:p>
                          <a:r>
                            <a:rPr lang="en-US" sz="1800" dirty="0" err="1" smtClean="0"/>
                            <a:t>ca</a:t>
                          </a:r>
                          <a:endParaRPr lang="en-US" sz="1800" dirty="0" smtClean="0"/>
                        </a:p>
                      </a:txBody>
                      <a:tcPr/>
                    </a:tc>
                    <a:tc>
                      <a:txBody>
                        <a:bodyPr/>
                        <a:lstStyle/>
                        <a:p>
                          <a:r>
                            <a:rPr lang="en-US" dirty="0" smtClean="0"/>
                            <a:t>0</a:t>
                          </a:r>
                          <a:endParaRPr lang="en-US" dirty="0"/>
                        </a:p>
                      </a:txBody>
                      <a:tcPr/>
                    </a:tc>
                  </a:tr>
                  <a:tr h="365760">
                    <a:tc>
                      <a:txBody>
                        <a:bodyPr/>
                        <a:lstStyle/>
                        <a:p>
                          <a:r>
                            <a:rPr lang="en-US" sz="1800" dirty="0" smtClean="0"/>
                            <a:t>cc</a:t>
                          </a:r>
                        </a:p>
                      </a:txBody>
                      <a:tcPr/>
                    </a:tc>
                    <a:tc>
                      <a:txBody>
                        <a:bodyPr/>
                        <a:lstStyle/>
                        <a:p>
                          <a:r>
                            <a:rPr lang="en-US" dirty="0" smtClean="0"/>
                            <a:t>0</a:t>
                          </a:r>
                          <a:endParaRPr lang="en-US" dirty="0"/>
                        </a:p>
                      </a:txBody>
                      <a:tcPr/>
                    </a:tc>
                  </a:tr>
                  <a:tr h="365760">
                    <a:tc>
                      <a:txBody>
                        <a:bodyPr/>
                        <a:lstStyle/>
                        <a:p>
                          <a:endParaRPr lang="en-US"/>
                        </a:p>
                      </a:txBody>
                      <a:tcPr>
                        <a:blipFill rotWithShape="0">
                          <a:blip r:embed="rId9"/>
                          <a:stretch>
                            <a:fillRect t="-516667" r="-72109" b="-326667"/>
                          </a:stretch>
                        </a:blipFill>
                      </a:tcPr>
                    </a:tc>
                    <a:tc>
                      <a:txBody>
                        <a:bodyPr/>
                        <a:lstStyle/>
                        <a:p>
                          <a:r>
                            <a:rPr lang="en-US" dirty="0" smtClean="0"/>
                            <a:t>0</a:t>
                          </a:r>
                          <a:endParaRPr lang="en-US" dirty="0"/>
                        </a:p>
                      </a:txBody>
                      <a:tcPr/>
                    </a:tc>
                  </a:tr>
                  <a:tr h="365760">
                    <a:tc>
                      <a:txBody>
                        <a:bodyPr/>
                        <a:lstStyle/>
                        <a:p>
                          <a:endParaRPr lang="en-US"/>
                        </a:p>
                      </a:txBody>
                      <a:tcPr>
                        <a:blipFill rotWithShape="0">
                          <a:blip r:embed="rId9"/>
                          <a:stretch>
                            <a:fillRect t="-616667" r="-72109" b="-226667"/>
                          </a:stretch>
                        </a:blipFill>
                      </a:tcPr>
                    </a:tc>
                    <a:tc>
                      <a:txBody>
                        <a:bodyPr/>
                        <a:lstStyle/>
                        <a:p>
                          <a:r>
                            <a:rPr lang="en-US" dirty="0" smtClean="0"/>
                            <a:t>1</a:t>
                          </a:r>
                          <a:endParaRPr lang="en-US" dirty="0"/>
                        </a:p>
                      </a:txBody>
                      <a:tcPr/>
                    </a:tc>
                  </a:tr>
                  <a:tr h="365760">
                    <a:tc>
                      <a:txBody>
                        <a:bodyPr/>
                        <a:lstStyle/>
                        <a:p>
                          <a:endParaRPr lang="en-US"/>
                        </a:p>
                      </a:txBody>
                      <a:tcPr>
                        <a:blipFill rotWithShape="0">
                          <a:blip r:embed="rId9"/>
                          <a:stretch>
                            <a:fillRect t="-716667" r="-72109" b="-126667"/>
                          </a:stretch>
                        </a:blipFill>
                      </a:tcPr>
                    </a:tc>
                    <a:tc>
                      <a:txBody>
                        <a:bodyPr/>
                        <a:lstStyle/>
                        <a:p>
                          <a:r>
                            <a:rPr lang="en-US" dirty="0" smtClean="0"/>
                            <a:t>1</a:t>
                          </a:r>
                          <a:endParaRPr lang="en-US" dirty="0"/>
                        </a:p>
                      </a:txBody>
                      <a:tcPr/>
                    </a:tc>
                  </a:tr>
                  <a:tr h="365760">
                    <a:tc>
                      <a:txBody>
                        <a:bodyPr/>
                        <a:lstStyle/>
                        <a:p>
                          <a:endParaRPr lang="en-US"/>
                        </a:p>
                      </a:txBody>
                      <a:tcPr>
                        <a:blipFill rotWithShape="0">
                          <a:blip r:embed="rId9"/>
                          <a:stretch>
                            <a:fillRect t="-816667" r="-72109" b="-26667"/>
                          </a:stretch>
                        </a:blipFill>
                      </a:tcPr>
                    </a:tc>
                    <a:tc>
                      <a:txBody>
                        <a:bodyPr/>
                        <a:lstStyle/>
                        <a:p>
                          <a:r>
                            <a:rPr lang="en-US" dirty="0" smtClean="0"/>
                            <a:t>0</a:t>
                          </a:r>
                          <a:endParaRPr lang="en-US" dirty="0"/>
                        </a:p>
                      </a:txBody>
                      <a:tcPr/>
                    </a:tc>
                  </a:tr>
                </a:tbl>
              </a:graphicData>
            </a:graphic>
          </p:graphicFrame>
        </mc:Fallback>
      </mc:AlternateContent>
      <p:sp>
        <p:nvSpPr>
          <p:cNvPr id="70" name="TextBox 69"/>
          <p:cNvSpPr txBox="1"/>
          <p:nvPr/>
        </p:nvSpPr>
        <p:spPr>
          <a:xfrm>
            <a:off x="2616209" y="3230221"/>
            <a:ext cx="1919564" cy="369332"/>
          </a:xfrm>
          <a:prstGeom prst="rect">
            <a:avLst/>
          </a:prstGeom>
          <a:noFill/>
        </p:spPr>
        <p:txBody>
          <a:bodyPr wrap="none" rtlCol="0">
            <a:spAutoFit/>
          </a:bodyPr>
          <a:lstStyle/>
          <a:p>
            <a:r>
              <a:rPr lang="en-US" dirty="0" smtClean="0"/>
              <a:t>J2ME digram table</a:t>
            </a:r>
            <a:endParaRPr lang="en-US" dirty="0"/>
          </a:p>
        </p:txBody>
      </p:sp>
      <p:sp>
        <p:nvSpPr>
          <p:cNvPr id="71" name="Rectangle 70"/>
          <p:cNvSpPr/>
          <p:nvPr/>
        </p:nvSpPr>
        <p:spPr>
          <a:xfrm>
            <a:off x="9479546" y="5347191"/>
            <a:ext cx="2222597" cy="324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Android Digram trace</a:t>
            </a:r>
            <a:endParaRPr lang="en-US" dirty="0"/>
          </a:p>
        </p:txBody>
      </p:sp>
      <p:sp>
        <p:nvSpPr>
          <p:cNvPr id="72" name="TextBox 71"/>
          <p:cNvSpPr txBox="1"/>
          <p:nvPr/>
        </p:nvSpPr>
        <p:spPr>
          <a:xfrm>
            <a:off x="7499325" y="3230178"/>
            <a:ext cx="2169120" cy="369332"/>
          </a:xfrm>
          <a:prstGeom prst="rect">
            <a:avLst/>
          </a:prstGeom>
          <a:noFill/>
        </p:spPr>
        <p:txBody>
          <a:bodyPr wrap="none" rtlCol="0">
            <a:spAutoFit/>
          </a:bodyPr>
          <a:lstStyle/>
          <a:p>
            <a:r>
              <a:rPr lang="en-US" dirty="0" smtClean="0"/>
              <a:t>Android digram table</a:t>
            </a:r>
            <a:endParaRPr lang="en-US" dirty="0"/>
          </a:p>
        </p:txBody>
      </p:sp>
      <p:cxnSp>
        <p:nvCxnSpPr>
          <p:cNvPr id="73" name="Straight Arrow Connector 72"/>
          <p:cNvCxnSpPr/>
          <p:nvPr/>
        </p:nvCxnSpPr>
        <p:spPr>
          <a:xfrm>
            <a:off x="4582886" y="4256314"/>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593768" y="4593776"/>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598755" y="4920352"/>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604654" y="5279594"/>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615536" y="5617056"/>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4620523" y="5943632"/>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615536" y="6400848"/>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26418" y="6738310"/>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579093" y="4129770"/>
            <a:ext cx="2841159" cy="2746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Rectangle 81"/>
              <p:cNvSpPr/>
              <p:nvPr/>
            </p:nvSpPr>
            <p:spPr>
              <a:xfrm>
                <a:off x="4626418" y="3716954"/>
                <a:ext cx="2743211" cy="353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𝑆𝑐𝑜𝑟𝑒</m:t>
                    </m:r>
                  </m:oMath>
                </a14:m>
                <a:r>
                  <a:rPr lang="en-US" dirty="0" smtClean="0"/>
                  <a:t> (</a:t>
                </a:r>
                <a14:m>
                  <m:oMath xmlns:m="http://schemas.openxmlformats.org/officeDocument/2006/math">
                    <m:r>
                      <a:rPr lang="en-US" i="1" dirty="0"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)=0</m:t>
                    </m:r>
                  </m:oMath>
                </a14:m>
                <a:r>
                  <a:rPr lang="en-US" dirty="0" smtClean="0"/>
                  <a:t> </a:t>
                </a:r>
                <a:endParaRPr lang="en-US" dirty="0"/>
              </a:p>
            </p:txBody>
          </p:sp>
        </mc:Choice>
        <mc:Fallback xmlns="">
          <p:sp>
            <p:nvSpPr>
              <p:cNvPr id="99" name="Rectangle 98"/>
              <p:cNvSpPr>
                <a:spLocks noRot="1" noChangeAspect="1" noMove="1" noResize="1" noEditPoints="1" noAdjustHandles="1" noChangeArrowheads="1" noChangeShapeType="1" noTextEdit="1"/>
              </p:cNvSpPr>
              <p:nvPr/>
            </p:nvSpPr>
            <p:spPr>
              <a:xfrm>
                <a:off x="4474018" y="3564554"/>
                <a:ext cx="2743211" cy="353102"/>
              </a:xfrm>
              <a:prstGeom prst="rect">
                <a:avLst/>
              </a:prstGeom>
              <a:blipFill rotWithShape="0">
                <a:blip r:embed="rId10"/>
                <a:stretch>
                  <a:fillRect t="-10000" b="-26667"/>
                </a:stretch>
              </a:blipFill>
            </p:spPr>
            <p:txBody>
              <a:bodyPr/>
              <a:lstStyle/>
              <a:p>
                <a:r>
                  <a:rPr lang="en-US">
                    <a:noFill/>
                  </a:rPr>
                  <a:t> </a:t>
                </a:r>
              </a:p>
            </p:txBody>
          </p:sp>
        </mc:Fallback>
      </mc:AlternateContent>
      <p:sp>
        <p:nvSpPr>
          <p:cNvPr id="84" name="Footer Placeholder 14"/>
          <p:cNvSpPr txBox="1">
            <a:spLocks/>
          </p:cNvSpPr>
          <p:nvPr/>
        </p:nvSpPr>
        <p:spPr>
          <a:xfrm>
            <a:off x="4800600" y="65087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Yogesh Padmanaban</a:t>
            </a:r>
            <a:endParaRPr lang="en-US" dirty="0"/>
          </a:p>
        </p:txBody>
      </p:sp>
      <p:sp>
        <p:nvSpPr>
          <p:cNvPr id="86" name="Title 54"/>
          <p:cNvSpPr>
            <a:spLocks noGrp="1"/>
          </p:cNvSpPr>
          <p:nvPr>
            <p:ph type="title"/>
          </p:nvPr>
        </p:nvSpPr>
        <p:spPr>
          <a:xfrm>
            <a:off x="874161" y="10829"/>
            <a:ext cx="10515600" cy="481669"/>
          </a:xfrm>
        </p:spPr>
        <p:txBody>
          <a:bodyPr>
            <a:noAutofit/>
          </a:bodyPr>
          <a:lstStyle/>
          <a:p>
            <a:pPr algn="ctr"/>
            <a:r>
              <a:rPr lang="en-US" sz="3200" dirty="0" smtClean="0"/>
              <a:t>Digram</a:t>
            </a:r>
            <a:endParaRPr lang="en-US" sz="3200" dirty="0"/>
          </a:p>
        </p:txBody>
      </p:sp>
    </p:spTree>
    <p:extLst>
      <p:ext uri="{BB962C8B-B14F-4D97-AF65-F5344CB8AC3E}">
        <p14:creationId xmlns:p14="http://schemas.microsoft.com/office/powerpoint/2010/main" val="8478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1000"/>
                                        <p:tgtEl>
                                          <p:spTgt spid="36"/>
                                        </p:tgtEl>
                                      </p:cBhvr>
                                    </p:animEffect>
                                    <p:anim calcmode="lin" valueType="num">
                                      <p:cBhvr>
                                        <p:cTn id="57" dur="1000" fill="hold"/>
                                        <p:tgtEl>
                                          <p:spTgt spid="36"/>
                                        </p:tgtEl>
                                        <p:attrNameLst>
                                          <p:attrName>ppt_x</p:attrName>
                                        </p:attrNameLst>
                                      </p:cBhvr>
                                      <p:tavLst>
                                        <p:tav tm="0">
                                          <p:val>
                                            <p:strVal val="#ppt_x"/>
                                          </p:val>
                                        </p:tav>
                                        <p:tav tm="100000">
                                          <p:val>
                                            <p:strVal val="#ppt_x"/>
                                          </p:val>
                                        </p:tav>
                                      </p:tavLst>
                                    </p:anim>
                                    <p:anim calcmode="lin" valueType="num">
                                      <p:cBhvr>
                                        <p:cTn id="58" dur="1000" fill="hold"/>
                                        <p:tgtEl>
                                          <p:spTgt spid="3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anim calcmode="lin" valueType="num">
                                      <p:cBhvr>
                                        <p:cTn id="67" dur="1000" fill="hold"/>
                                        <p:tgtEl>
                                          <p:spTgt spid="38"/>
                                        </p:tgtEl>
                                        <p:attrNameLst>
                                          <p:attrName>ppt_x</p:attrName>
                                        </p:attrNameLst>
                                      </p:cBhvr>
                                      <p:tavLst>
                                        <p:tav tm="0">
                                          <p:val>
                                            <p:strVal val="#ppt_x"/>
                                          </p:val>
                                        </p:tav>
                                        <p:tav tm="100000">
                                          <p:val>
                                            <p:strVal val="#ppt_x"/>
                                          </p:val>
                                        </p:tav>
                                      </p:tavLst>
                                    </p:anim>
                                    <p:anim calcmode="lin" valueType="num">
                                      <p:cBhvr>
                                        <p:cTn id="68" dur="1000" fill="hold"/>
                                        <p:tgtEl>
                                          <p:spTgt spid="3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000"/>
                                        <p:tgtEl>
                                          <p:spTgt spid="39"/>
                                        </p:tgtEl>
                                      </p:cBhvr>
                                    </p:animEffect>
                                    <p:anim calcmode="lin" valueType="num">
                                      <p:cBhvr>
                                        <p:cTn id="72" dur="1000" fill="hold"/>
                                        <p:tgtEl>
                                          <p:spTgt spid="39"/>
                                        </p:tgtEl>
                                        <p:attrNameLst>
                                          <p:attrName>ppt_x</p:attrName>
                                        </p:attrNameLst>
                                      </p:cBhvr>
                                      <p:tavLst>
                                        <p:tav tm="0">
                                          <p:val>
                                            <p:strVal val="#ppt_x"/>
                                          </p:val>
                                        </p:tav>
                                        <p:tav tm="100000">
                                          <p:val>
                                            <p:strVal val="#ppt_x"/>
                                          </p:val>
                                        </p:tav>
                                      </p:tavLst>
                                    </p:anim>
                                    <p:anim calcmode="lin" valueType="num">
                                      <p:cBhvr>
                                        <p:cTn id="73" dur="1000" fill="hold"/>
                                        <p:tgtEl>
                                          <p:spTgt spid="3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1000"/>
                                        <p:tgtEl>
                                          <p:spTgt spid="41"/>
                                        </p:tgtEl>
                                      </p:cBhvr>
                                    </p:animEffect>
                                    <p:anim calcmode="lin" valueType="num">
                                      <p:cBhvr>
                                        <p:cTn id="82" dur="1000" fill="hold"/>
                                        <p:tgtEl>
                                          <p:spTgt spid="41"/>
                                        </p:tgtEl>
                                        <p:attrNameLst>
                                          <p:attrName>ppt_x</p:attrName>
                                        </p:attrNameLst>
                                      </p:cBhvr>
                                      <p:tavLst>
                                        <p:tav tm="0">
                                          <p:val>
                                            <p:strVal val="#ppt_x"/>
                                          </p:val>
                                        </p:tav>
                                        <p:tav tm="100000">
                                          <p:val>
                                            <p:strVal val="#ppt_x"/>
                                          </p:val>
                                        </p:tav>
                                      </p:tavLst>
                                    </p:anim>
                                    <p:anim calcmode="lin" valueType="num">
                                      <p:cBhvr>
                                        <p:cTn id="83" dur="1000" fill="hold"/>
                                        <p:tgtEl>
                                          <p:spTgt spid="4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fade">
                                      <p:cBhvr>
                                        <p:cTn id="111" dur="500"/>
                                        <p:tgtEl>
                                          <p:spTgt spid="4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500"/>
                                        <p:tgtEl>
                                          <p:spTgt spid="5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fade">
                                      <p:cBhvr>
                                        <p:cTn id="126" dur="500"/>
                                        <p:tgtEl>
                                          <p:spTgt spid="5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fade">
                                      <p:cBhvr>
                                        <p:cTn id="137" dur="500"/>
                                        <p:tgtEl>
                                          <p:spTgt spid="5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500"/>
                                        <p:tgtEl>
                                          <p:spTgt spid="5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500"/>
                                        <p:tgtEl>
                                          <p:spTgt spid="6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fade">
                                      <p:cBhvr>
                                        <p:cTn id="149" dur="500"/>
                                        <p:tgtEl>
                                          <p:spTgt spid="6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2"/>
                                        </p:tgtEl>
                                        <p:attrNameLst>
                                          <p:attrName>style.visibility</p:attrName>
                                        </p:attrNameLst>
                                      </p:cBhvr>
                                      <p:to>
                                        <p:strVal val="visible"/>
                                      </p:to>
                                    </p:set>
                                    <p:animEffect transition="in" filter="fade">
                                      <p:cBhvr>
                                        <p:cTn id="155" dur="500"/>
                                        <p:tgtEl>
                                          <p:spTgt spid="6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500"/>
                                        <p:tgtEl>
                                          <p:spTgt spid="6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fade">
                                      <p:cBhvr>
                                        <p:cTn id="161" dur="500"/>
                                        <p:tgtEl>
                                          <p:spTgt spid="6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5"/>
                                        </p:tgtEl>
                                        <p:attrNameLst>
                                          <p:attrName>style.visibility</p:attrName>
                                        </p:attrNameLst>
                                      </p:cBhvr>
                                      <p:to>
                                        <p:strVal val="visible"/>
                                      </p:to>
                                    </p:set>
                                    <p:animEffect transition="in" filter="fade">
                                      <p:cBhvr>
                                        <p:cTn id="164" dur="500"/>
                                        <p:tgtEl>
                                          <p:spTgt spid="6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6"/>
                                        </p:tgtEl>
                                        <p:attrNameLst>
                                          <p:attrName>style.visibility</p:attrName>
                                        </p:attrNameLst>
                                      </p:cBhvr>
                                      <p:to>
                                        <p:strVal val="visible"/>
                                      </p:to>
                                    </p:set>
                                    <p:animEffect transition="in" filter="fade">
                                      <p:cBhvr>
                                        <p:cTn id="167" dur="500"/>
                                        <p:tgtEl>
                                          <p:spTgt spid="6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1"/>
                                        </p:tgtEl>
                                        <p:attrNameLst>
                                          <p:attrName>style.visibility</p:attrName>
                                        </p:attrNameLst>
                                      </p:cBhvr>
                                      <p:to>
                                        <p:strVal val="visible"/>
                                      </p:to>
                                    </p:set>
                                    <p:animEffect transition="in" filter="fade">
                                      <p:cBhvr>
                                        <p:cTn id="170" dur="500"/>
                                        <p:tgtEl>
                                          <p:spTgt spid="7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67"/>
                                        </p:tgtEl>
                                        <p:attrNameLst>
                                          <p:attrName>style.visibility</p:attrName>
                                        </p:attrNameLst>
                                      </p:cBhvr>
                                      <p:to>
                                        <p:strVal val="visible"/>
                                      </p:to>
                                    </p:set>
                                    <p:animEffect transition="in" filter="wipe(down)">
                                      <p:cBhvr>
                                        <p:cTn id="175" dur="500"/>
                                        <p:tgtEl>
                                          <p:spTgt spid="67"/>
                                        </p:tgtEl>
                                      </p:cBhvr>
                                    </p:animEffect>
                                  </p:childTnLst>
                                </p:cTn>
                              </p:par>
                              <p:par>
                                <p:cTn id="176" presetID="22" presetClass="entr" presetSubtype="4" fill="hold" nodeType="with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wipe(down)">
                                      <p:cBhvr>
                                        <p:cTn id="178" dur="500"/>
                                        <p:tgtEl>
                                          <p:spTgt spid="69"/>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wipe(down)">
                                      <p:cBhvr>
                                        <p:cTn id="181" dur="500"/>
                                        <p:tgtEl>
                                          <p:spTgt spid="70"/>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wipe(down)">
                                      <p:cBhvr>
                                        <p:cTn id="184" dur="500"/>
                                        <p:tgtEl>
                                          <p:spTgt spid="72"/>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wipe(down)">
                                      <p:cBhvr>
                                        <p:cTn id="189" dur="500"/>
                                        <p:tgtEl>
                                          <p:spTgt spid="73"/>
                                        </p:tgtEl>
                                      </p:cBhvr>
                                    </p:animEffect>
                                  </p:childTnLst>
                                </p:cTn>
                              </p:par>
                              <p:par>
                                <p:cTn id="190" presetID="22" presetClass="entr" presetSubtype="4" fill="hold"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wipe(down)">
                                      <p:cBhvr>
                                        <p:cTn id="192" dur="500"/>
                                        <p:tgtEl>
                                          <p:spTgt spid="74"/>
                                        </p:tgtEl>
                                      </p:cBhvr>
                                    </p:animEffect>
                                  </p:childTnLst>
                                </p:cTn>
                              </p:par>
                              <p:par>
                                <p:cTn id="193" presetID="22" presetClass="entr" presetSubtype="4" fill="hold" nodeType="with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down)">
                                      <p:cBhvr>
                                        <p:cTn id="195" dur="500"/>
                                        <p:tgtEl>
                                          <p:spTgt spid="75"/>
                                        </p:tgtEl>
                                      </p:cBhvr>
                                    </p:animEffect>
                                  </p:childTnLst>
                                </p:cTn>
                              </p:par>
                              <p:par>
                                <p:cTn id="196" presetID="22" presetClass="entr" presetSubtype="4" fill="hold" nodeType="withEffect">
                                  <p:stCondLst>
                                    <p:cond delay="0"/>
                                  </p:stCondLst>
                                  <p:childTnLst>
                                    <p:set>
                                      <p:cBhvr>
                                        <p:cTn id="197" dur="1" fill="hold">
                                          <p:stCondLst>
                                            <p:cond delay="0"/>
                                          </p:stCondLst>
                                        </p:cTn>
                                        <p:tgtEl>
                                          <p:spTgt spid="76"/>
                                        </p:tgtEl>
                                        <p:attrNameLst>
                                          <p:attrName>style.visibility</p:attrName>
                                        </p:attrNameLst>
                                      </p:cBhvr>
                                      <p:to>
                                        <p:strVal val="visible"/>
                                      </p:to>
                                    </p:set>
                                    <p:animEffect transition="in" filter="wipe(down)">
                                      <p:cBhvr>
                                        <p:cTn id="198" dur="500"/>
                                        <p:tgtEl>
                                          <p:spTgt spid="76"/>
                                        </p:tgtEl>
                                      </p:cBhvr>
                                    </p:animEffect>
                                  </p:childTnLst>
                                </p:cTn>
                              </p:par>
                              <p:par>
                                <p:cTn id="199" presetID="22" presetClass="entr" presetSubtype="4" fill="hold" nodeType="withEffect">
                                  <p:stCondLst>
                                    <p:cond delay="0"/>
                                  </p:stCondLst>
                                  <p:childTnLst>
                                    <p:set>
                                      <p:cBhvr>
                                        <p:cTn id="200" dur="1" fill="hold">
                                          <p:stCondLst>
                                            <p:cond delay="0"/>
                                          </p:stCondLst>
                                        </p:cTn>
                                        <p:tgtEl>
                                          <p:spTgt spid="77"/>
                                        </p:tgtEl>
                                        <p:attrNameLst>
                                          <p:attrName>style.visibility</p:attrName>
                                        </p:attrNameLst>
                                      </p:cBhvr>
                                      <p:to>
                                        <p:strVal val="visible"/>
                                      </p:to>
                                    </p:set>
                                    <p:animEffect transition="in" filter="wipe(down)">
                                      <p:cBhvr>
                                        <p:cTn id="201" dur="500"/>
                                        <p:tgtEl>
                                          <p:spTgt spid="77"/>
                                        </p:tgtEl>
                                      </p:cBhvr>
                                    </p:animEffect>
                                  </p:childTnLst>
                                </p:cTn>
                              </p:par>
                              <p:par>
                                <p:cTn id="202" presetID="22" presetClass="entr" presetSubtype="4" fill="hold" nodeType="withEffect">
                                  <p:stCondLst>
                                    <p:cond delay="0"/>
                                  </p:stCondLst>
                                  <p:childTnLst>
                                    <p:set>
                                      <p:cBhvr>
                                        <p:cTn id="203" dur="1" fill="hold">
                                          <p:stCondLst>
                                            <p:cond delay="0"/>
                                          </p:stCondLst>
                                        </p:cTn>
                                        <p:tgtEl>
                                          <p:spTgt spid="78"/>
                                        </p:tgtEl>
                                        <p:attrNameLst>
                                          <p:attrName>style.visibility</p:attrName>
                                        </p:attrNameLst>
                                      </p:cBhvr>
                                      <p:to>
                                        <p:strVal val="visible"/>
                                      </p:to>
                                    </p:set>
                                    <p:animEffect transition="in" filter="wipe(down)">
                                      <p:cBhvr>
                                        <p:cTn id="204" dur="500"/>
                                        <p:tgtEl>
                                          <p:spTgt spid="78"/>
                                        </p:tgtEl>
                                      </p:cBhvr>
                                    </p:animEffect>
                                  </p:childTnLst>
                                </p:cTn>
                              </p:par>
                              <p:par>
                                <p:cTn id="205" presetID="22" presetClass="entr" presetSubtype="4" fill="hold" nodeType="with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wipe(down)">
                                      <p:cBhvr>
                                        <p:cTn id="207" dur="500"/>
                                        <p:tgtEl>
                                          <p:spTgt spid="79"/>
                                        </p:tgtEl>
                                      </p:cBhvr>
                                    </p:animEffect>
                                  </p:childTnLst>
                                </p:cTn>
                              </p:par>
                              <p:par>
                                <p:cTn id="208" presetID="22" presetClass="entr" presetSubtype="4" fill="hold" nodeType="withEffect">
                                  <p:stCondLst>
                                    <p:cond delay="0"/>
                                  </p:stCondLst>
                                  <p:childTnLst>
                                    <p:set>
                                      <p:cBhvr>
                                        <p:cTn id="209" dur="1" fill="hold">
                                          <p:stCondLst>
                                            <p:cond delay="0"/>
                                          </p:stCondLst>
                                        </p:cTn>
                                        <p:tgtEl>
                                          <p:spTgt spid="80"/>
                                        </p:tgtEl>
                                        <p:attrNameLst>
                                          <p:attrName>style.visibility</p:attrName>
                                        </p:attrNameLst>
                                      </p:cBhvr>
                                      <p:to>
                                        <p:strVal val="visible"/>
                                      </p:to>
                                    </p:set>
                                    <p:animEffect transition="in" filter="wipe(down)">
                                      <p:cBhvr>
                                        <p:cTn id="210" dur="500"/>
                                        <p:tgtEl>
                                          <p:spTgt spid="80"/>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81"/>
                                        </p:tgtEl>
                                        <p:attrNameLst>
                                          <p:attrName>style.visibility</p:attrName>
                                        </p:attrNameLst>
                                      </p:cBhvr>
                                      <p:to>
                                        <p:strVal val="visible"/>
                                      </p:to>
                                    </p:set>
                                    <p:animEffect transition="in" filter="fade">
                                      <p:cBhvr>
                                        <p:cTn id="215" dur="500"/>
                                        <p:tgtEl>
                                          <p:spTgt spid="8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82"/>
                                        </p:tgtEl>
                                        <p:attrNameLst>
                                          <p:attrName>style.visibility</p:attrName>
                                        </p:attrNameLst>
                                      </p:cBhvr>
                                      <p:to>
                                        <p:strVal val="visible"/>
                                      </p:to>
                                    </p:set>
                                    <p:animEffect transition="in" filter="fade">
                                      <p:cBhvr>
                                        <p:cTn id="21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animBg="1"/>
      <p:bldP spid="33" grpId="0" animBg="1"/>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6"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p:bldP spid="71" grpId="0" animBg="1"/>
      <p:bldP spid="72" grpId="0"/>
      <p:bldP spid="81" grpId="0" animBg="1"/>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30" y="139768"/>
            <a:ext cx="10515600" cy="603063"/>
          </a:xfrm>
        </p:spPr>
        <p:txBody>
          <a:bodyPr>
            <a:normAutofit fontScale="90000"/>
          </a:bodyPr>
          <a:lstStyle/>
          <a:p>
            <a:pPr algn="ctr"/>
            <a:r>
              <a:rPr lang="en-US" dirty="0" smtClean="0"/>
              <a:t>Digram  permutations for various mappings</a:t>
            </a:r>
            <a:endParaRPr lang="en-US" dirty="0"/>
          </a:p>
        </p:txBody>
      </p:sp>
      <p:sp>
        <p:nvSpPr>
          <p:cNvPr id="4" name="Rectangle 3"/>
          <p:cNvSpPr/>
          <p:nvPr/>
        </p:nvSpPr>
        <p:spPr>
          <a:xfrm>
            <a:off x="487218" y="153428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5" name="Rectangle 4"/>
          <p:cNvSpPr/>
          <p:nvPr/>
        </p:nvSpPr>
        <p:spPr>
          <a:xfrm>
            <a:off x="1718123" y="1536498"/>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175161" y="1408808"/>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175161" y="1408808"/>
                <a:ext cx="596638" cy="52322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2928419" y="1929811"/>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8" name="Rectangle 7"/>
          <p:cNvSpPr/>
          <p:nvPr/>
        </p:nvSpPr>
        <p:spPr>
          <a:xfrm>
            <a:off x="4175263" y="1932028"/>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640632" y="1761098"/>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3640632" y="1761098"/>
                <a:ext cx="596638" cy="523220"/>
              </a:xfrm>
              <a:prstGeom prst="rect">
                <a:avLst/>
              </a:prstGeom>
              <a:blipFill rotWithShape="0">
                <a:blip r:embed="rId4"/>
                <a:stretch>
                  <a:fillRect/>
                </a:stretch>
              </a:blipFill>
            </p:spPr>
            <p:txBody>
              <a:bodyPr/>
              <a:lstStyle/>
              <a:p>
                <a:r>
                  <a:rPr lang="en-US">
                    <a:noFill/>
                  </a:rPr>
                  <a:t> </a:t>
                </a:r>
              </a:p>
            </p:txBody>
          </p:sp>
        </mc:Fallback>
      </mc:AlternateContent>
      <p:sp>
        <p:nvSpPr>
          <p:cNvPr id="10" name="Rectangle 9"/>
          <p:cNvSpPr/>
          <p:nvPr/>
        </p:nvSpPr>
        <p:spPr>
          <a:xfrm>
            <a:off x="2928419" y="2467533"/>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11" name="Rectangle 10"/>
          <p:cNvSpPr/>
          <p:nvPr/>
        </p:nvSpPr>
        <p:spPr>
          <a:xfrm>
            <a:off x="4175263" y="2469750"/>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3647356" y="2284318"/>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647356" y="2284318"/>
                <a:ext cx="596638" cy="523220"/>
              </a:xfrm>
              <a:prstGeom prst="rect">
                <a:avLst/>
              </a:prstGeom>
              <a:blipFill rotWithShape="0">
                <a:blip r:embed="rId5"/>
                <a:stretch>
                  <a:fillRect/>
                </a:stretch>
              </a:blipFill>
            </p:spPr>
            <p:txBody>
              <a:bodyPr/>
              <a:lstStyle/>
              <a:p>
                <a:r>
                  <a:rPr lang="en-US">
                    <a:noFill/>
                  </a:rPr>
                  <a:t> </a:t>
                </a:r>
              </a:p>
            </p:txBody>
          </p:sp>
        </mc:Fallback>
      </mc:AlternateContent>
      <p:sp>
        <p:nvSpPr>
          <p:cNvPr id="13" name="Rectangle 12"/>
          <p:cNvSpPr/>
          <p:nvPr/>
        </p:nvSpPr>
        <p:spPr>
          <a:xfrm>
            <a:off x="2928419" y="2920847"/>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14" name="Rectangle 13"/>
          <p:cNvSpPr/>
          <p:nvPr/>
        </p:nvSpPr>
        <p:spPr>
          <a:xfrm>
            <a:off x="4175263" y="292306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3647356" y="2737632"/>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647356" y="2737632"/>
                <a:ext cx="596638" cy="523220"/>
              </a:xfrm>
              <a:prstGeom prst="rect">
                <a:avLst/>
              </a:prstGeom>
              <a:blipFill rotWithShape="0">
                <a:blip r:embed="rId6"/>
                <a:stretch>
                  <a:fillRect/>
                </a:stretch>
              </a:blipFill>
            </p:spPr>
            <p:txBody>
              <a:bodyPr/>
              <a:lstStyle/>
              <a:p>
                <a:r>
                  <a:rPr lang="en-US">
                    <a:noFill/>
                  </a:rPr>
                  <a:t> </a:t>
                </a:r>
              </a:p>
            </p:txBody>
          </p:sp>
        </mc:Fallback>
      </mc:AlternateContent>
      <p:sp>
        <p:nvSpPr>
          <p:cNvPr id="16" name="Rectangle 15"/>
          <p:cNvSpPr/>
          <p:nvPr/>
        </p:nvSpPr>
        <p:spPr>
          <a:xfrm>
            <a:off x="2928419" y="3412450"/>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17" name="Rectangle 16"/>
          <p:cNvSpPr/>
          <p:nvPr/>
        </p:nvSpPr>
        <p:spPr>
          <a:xfrm>
            <a:off x="4175263" y="3414667"/>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18" name="Rectangle 17"/>
          <p:cNvSpPr/>
          <p:nvPr/>
        </p:nvSpPr>
        <p:spPr>
          <a:xfrm>
            <a:off x="455130" y="377246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9" name="Rectangle 18"/>
          <p:cNvSpPr/>
          <p:nvPr/>
        </p:nvSpPr>
        <p:spPr>
          <a:xfrm>
            <a:off x="1701974" y="3774682"/>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20" name="Rectangle 19"/>
          <p:cNvSpPr/>
          <p:nvPr/>
        </p:nvSpPr>
        <p:spPr>
          <a:xfrm>
            <a:off x="2928419" y="4144666"/>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1" name="Rectangle 20"/>
          <p:cNvSpPr/>
          <p:nvPr/>
        </p:nvSpPr>
        <p:spPr>
          <a:xfrm>
            <a:off x="4175263" y="4146883"/>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2" name="Rectangle 21"/>
          <p:cNvSpPr/>
          <p:nvPr/>
        </p:nvSpPr>
        <p:spPr>
          <a:xfrm>
            <a:off x="2928419" y="4637901"/>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3" name="Rectangle 22"/>
          <p:cNvSpPr/>
          <p:nvPr/>
        </p:nvSpPr>
        <p:spPr>
          <a:xfrm>
            <a:off x="4175263" y="4640118"/>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4" name="Rectangle 23"/>
          <p:cNvSpPr/>
          <p:nvPr/>
        </p:nvSpPr>
        <p:spPr>
          <a:xfrm>
            <a:off x="2928419" y="509121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5" name="Rectangle 24"/>
          <p:cNvSpPr/>
          <p:nvPr/>
        </p:nvSpPr>
        <p:spPr>
          <a:xfrm>
            <a:off x="4175263" y="5093432"/>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3647356" y="4908000"/>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3647356" y="4908000"/>
                <a:ext cx="596638" cy="523220"/>
              </a:xfrm>
              <a:prstGeom prst="rect">
                <a:avLst/>
              </a:prstGeom>
              <a:blipFill rotWithShape="0">
                <a:blip r:embed="rId7"/>
                <a:stretch>
                  <a:fillRect/>
                </a:stretch>
              </a:blipFill>
            </p:spPr>
            <p:txBody>
              <a:bodyPr/>
              <a:lstStyle/>
              <a:p>
                <a:r>
                  <a:rPr lang="en-US">
                    <a:noFill/>
                  </a:rPr>
                  <a:t> </a:t>
                </a:r>
              </a:p>
            </p:txBody>
          </p:sp>
        </mc:Fallback>
      </mc:AlternateContent>
      <p:sp>
        <p:nvSpPr>
          <p:cNvPr id="27" name="Rectangle 26"/>
          <p:cNvSpPr/>
          <p:nvPr/>
        </p:nvSpPr>
        <p:spPr>
          <a:xfrm>
            <a:off x="2928419" y="5582818"/>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8" name="Rectangle 27"/>
          <p:cNvSpPr/>
          <p:nvPr/>
        </p:nvSpPr>
        <p:spPr>
          <a:xfrm>
            <a:off x="4175263" y="5585035"/>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3647356" y="324080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647356" y="3240807"/>
                <a:ext cx="596638" cy="52322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647356" y="3995751"/>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647356" y="3995751"/>
                <a:ext cx="596638" cy="52322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645135" y="4491203"/>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645135" y="4491203"/>
                <a:ext cx="596638" cy="52322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628653" y="5403452"/>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628653" y="5403452"/>
                <a:ext cx="596638" cy="52322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72940" y="3631701"/>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72940" y="3631701"/>
                <a:ext cx="596638" cy="523220"/>
              </a:xfrm>
              <a:prstGeom prst="rect">
                <a:avLst/>
              </a:prstGeom>
              <a:blipFill rotWithShape="0">
                <a:blip r:embed="rId12"/>
                <a:stretch>
                  <a:fillRect/>
                </a:stretch>
              </a:blipFill>
            </p:spPr>
            <p:txBody>
              <a:bodyPr/>
              <a:lstStyle/>
              <a:p>
                <a:r>
                  <a:rPr lang="en-US">
                    <a:noFill/>
                  </a:rPr>
                  <a:t> </a:t>
                </a:r>
              </a:p>
            </p:txBody>
          </p:sp>
        </mc:Fallback>
      </mc:AlternateContent>
      <p:cxnSp>
        <p:nvCxnSpPr>
          <p:cNvPr id="35" name="Elbow Connector 34"/>
          <p:cNvCxnSpPr>
            <a:stCxn id="5" idx="2"/>
          </p:cNvCxnSpPr>
          <p:nvPr/>
        </p:nvCxnSpPr>
        <p:spPr>
          <a:xfrm rot="16200000" flipH="1">
            <a:off x="2346513" y="1524512"/>
            <a:ext cx="274931" cy="7724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5" idx="2"/>
            <a:endCxn id="10" idx="1"/>
          </p:cNvCxnSpPr>
          <p:nvPr/>
        </p:nvCxnSpPr>
        <p:spPr>
          <a:xfrm rot="16200000" flipH="1">
            <a:off x="2106765" y="1764260"/>
            <a:ext cx="812653" cy="830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5" idx="2"/>
            <a:endCxn id="13" idx="1"/>
          </p:cNvCxnSpPr>
          <p:nvPr/>
        </p:nvCxnSpPr>
        <p:spPr>
          <a:xfrm rot="16200000" flipH="1">
            <a:off x="1880108" y="1990917"/>
            <a:ext cx="1265967" cy="830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16" idx="1"/>
          </p:cNvCxnSpPr>
          <p:nvPr/>
        </p:nvCxnSpPr>
        <p:spPr>
          <a:xfrm rot="16200000" flipH="1">
            <a:off x="1658207" y="2260620"/>
            <a:ext cx="1709766" cy="8306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9" idx="2"/>
            <a:endCxn id="20" idx="1"/>
          </p:cNvCxnSpPr>
          <p:nvPr/>
        </p:nvCxnSpPr>
        <p:spPr>
          <a:xfrm rot="16200000" flipH="1">
            <a:off x="2379215" y="3713844"/>
            <a:ext cx="251602"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2"/>
            <a:endCxn id="22" idx="1"/>
          </p:cNvCxnSpPr>
          <p:nvPr/>
        </p:nvCxnSpPr>
        <p:spPr>
          <a:xfrm rot="16200000" flipH="1">
            <a:off x="2132598" y="3960461"/>
            <a:ext cx="744837"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9" idx="2"/>
            <a:endCxn id="24" idx="1"/>
          </p:cNvCxnSpPr>
          <p:nvPr/>
        </p:nvCxnSpPr>
        <p:spPr>
          <a:xfrm rot="16200000" flipH="1">
            <a:off x="1905941" y="4187118"/>
            <a:ext cx="1198151"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9" idx="2"/>
            <a:endCxn id="27" idx="1"/>
          </p:cNvCxnSpPr>
          <p:nvPr/>
        </p:nvCxnSpPr>
        <p:spPr>
          <a:xfrm rot="16200000" flipH="1">
            <a:off x="1660139" y="4432920"/>
            <a:ext cx="1689754"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77376" y="5703814"/>
            <a:ext cx="503664" cy="646331"/>
          </a:xfrm>
          <a:prstGeom prst="rect">
            <a:avLst/>
          </a:prstGeom>
          <a:noFill/>
        </p:spPr>
        <p:txBody>
          <a:bodyPr wrap="none" rtlCol="0">
            <a:spAutoFit/>
          </a:bodyPr>
          <a:lstStyle/>
          <a:p>
            <a:r>
              <a:rPr lang="en-US" sz="3600" dirty="0" smtClean="0"/>
              <a:t>…</a:t>
            </a:r>
            <a:endParaRPr lang="en-US" sz="3600" dirty="0"/>
          </a:p>
        </p:txBody>
      </p:sp>
      <p:sp>
        <p:nvSpPr>
          <p:cNvPr id="60" name="Rectangle 59"/>
          <p:cNvSpPr/>
          <p:nvPr/>
        </p:nvSpPr>
        <p:spPr>
          <a:xfrm>
            <a:off x="5478554" y="1486025"/>
            <a:ext cx="119933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Trace Pair1</a:t>
            </a:r>
            <a:endParaRPr lang="en-US" dirty="0"/>
          </a:p>
        </p:txBody>
      </p:sp>
      <p:cxnSp>
        <p:nvCxnSpPr>
          <p:cNvPr id="61" name="Elbow Connector 60"/>
          <p:cNvCxnSpPr>
            <a:stCxn id="8" idx="3"/>
            <a:endCxn id="68" idx="1"/>
          </p:cNvCxnSpPr>
          <p:nvPr/>
        </p:nvCxnSpPr>
        <p:spPr>
          <a:xfrm flipV="1">
            <a:off x="4934542" y="2048522"/>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8063747" y="1494344"/>
            <a:ext cx="128948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Trace Pair 2</a:t>
            </a:r>
            <a:endParaRPr lang="en-US" dirty="0"/>
          </a:p>
        </p:txBody>
      </p:sp>
      <mc:AlternateContent xmlns:mc="http://schemas.openxmlformats.org/markup-compatibility/2006" xmlns:a14="http://schemas.microsoft.com/office/drawing/2010/main">
        <mc:Choice Requires="a14">
          <p:sp>
            <p:nvSpPr>
              <p:cNvPr id="68" name="Rectangle 67"/>
              <p:cNvSpPr/>
              <p:nvPr/>
            </p:nvSpPr>
            <p:spPr>
              <a:xfrm>
                <a:off x="5469173" y="1930140"/>
                <a:ext cx="135317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68" name="Rectangle 67"/>
              <p:cNvSpPr>
                <a:spLocks noRot="1" noChangeAspect="1" noMove="1" noResize="1" noEditPoints="1" noAdjustHandles="1" noChangeArrowheads="1" noChangeShapeType="1" noTextEdit="1"/>
              </p:cNvSpPr>
              <p:nvPr/>
            </p:nvSpPr>
            <p:spPr>
              <a:xfrm>
                <a:off x="5469173" y="1930140"/>
                <a:ext cx="1353173" cy="236764"/>
              </a:xfrm>
              <a:prstGeom prst="rect">
                <a:avLst/>
              </a:prstGeom>
              <a:blipFill rotWithShape="0">
                <a:blip r:embed="rId13"/>
                <a:stretch>
                  <a:fillRect l="-3587" t="-41026" r="-7175" b="-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8020978" y="1931115"/>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8020978" y="1931115"/>
                <a:ext cx="1421908" cy="236764"/>
              </a:xfrm>
              <a:prstGeom prst="rect">
                <a:avLst/>
              </a:prstGeom>
              <a:blipFill rotWithShape="0">
                <a:blip r:embed="rId14"/>
                <a:stretch>
                  <a:fillRect l="-1709" t="-40000" r="-3846" b="-62500"/>
                </a:stretch>
              </a:blipFill>
            </p:spPr>
            <p:txBody>
              <a:bodyPr/>
              <a:lstStyle/>
              <a:p>
                <a:r>
                  <a:rPr lang="en-US">
                    <a:noFill/>
                  </a:rPr>
                  <a:t> </a:t>
                </a:r>
              </a:p>
            </p:txBody>
          </p:sp>
        </mc:Fallback>
      </mc:AlternateContent>
      <p:cxnSp>
        <p:nvCxnSpPr>
          <p:cNvPr id="122" name="Elbow Connector 121"/>
          <p:cNvCxnSpPr>
            <a:stCxn id="68" idx="3"/>
            <a:endCxn id="87" idx="1"/>
          </p:cNvCxnSpPr>
          <p:nvPr/>
        </p:nvCxnSpPr>
        <p:spPr>
          <a:xfrm>
            <a:off x="6822346" y="2048522"/>
            <a:ext cx="1198632"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9862154" y="1494344"/>
            <a:ext cx="128948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Avg score</a:t>
            </a:r>
            <a:endParaRPr lang="en-US" dirty="0"/>
          </a:p>
        </p:txBody>
      </p:sp>
      <p:cxnSp>
        <p:nvCxnSpPr>
          <p:cNvPr id="125" name="Elbow Connector 124"/>
          <p:cNvCxnSpPr>
            <a:stCxn id="87" idx="3"/>
            <a:endCxn id="137" idx="1"/>
          </p:cNvCxnSpPr>
          <p:nvPr/>
        </p:nvCxnSpPr>
        <p:spPr>
          <a:xfrm>
            <a:off x="9442886" y="2049497"/>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p:cNvSpPr/>
              <p:nvPr/>
            </p:nvSpPr>
            <p:spPr>
              <a:xfrm>
                <a:off x="9864224" y="1933859"/>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 </a:t>
                </a:r>
                <a:endParaRPr lang="en-US" dirty="0"/>
              </a:p>
            </p:txBody>
          </p:sp>
        </mc:Choice>
        <mc:Fallback xmlns="">
          <p:sp>
            <p:nvSpPr>
              <p:cNvPr id="137" name="Rectangle 136"/>
              <p:cNvSpPr>
                <a:spLocks noRot="1" noChangeAspect="1" noMove="1" noResize="1" noEditPoints="1" noAdjustHandles="1" noChangeArrowheads="1" noChangeShapeType="1" noTextEdit="1"/>
              </p:cNvSpPr>
              <p:nvPr/>
            </p:nvSpPr>
            <p:spPr>
              <a:xfrm>
                <a:off x="9864224" y="1933859"/>
                <a:ext cx="1287419" cy="236764"/>
              </a:xfrm>
              <a:prstGeom prst="rect">
                <a:avLst/>
              </a:prstGeom>
              <a:blipFill rotWithShape="0">
                <a:blip r:embed="rId15"/>
                <a:stretch>
                  <a:fillRect t="-40000" r="-3302" b="-65000"/>
                </a:stretch>
              </a:blipFill>
            </p:spPr>
            <p:txBody>
              <a:bodyPr/>
              <a:lstStyle/>
              <a:p>
                <a:r>
                  <a:rPr lang="en-US">
                    <a:noFill/>
                  </a:rPr>
                  <a:t> </a:t>
                </a:r>
              </a:p>
            </p:txBody>
          </p:sp>
        </mc:Fallback>
      </mc:AlternateContent>
      <p:cxnSp>
        <p:nvCxnSpPr>
          <p:cNvPr id="142" name="Elbow Connector 141"/>
          <p:cNvCxnSpPr>
            <a:endCxn id="143" idx="1"/>
          </p:cNvCxnSpPr>
          <p:nvPr/>
        </p:nvCxnSpPr>
        <p:spPr>
          <a:xfrm flipV="1">
            <a:off x="4952467" y="2586417"/>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p:cNvSpPr/>
              <p:nvPr/>
            </p:nvSpPr>
            <p:spPr>
              <a:xfrm>
                <a:off x="5487098" y="2468035"/>
                <a:ext cx="1433655"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b,1 </a:t>
                </a:r>
                <a:endParaRPr lang="en-US" dirty="0"/>
              </a:p>
            </p:txBody>
          </p:sp>
        </mc:Choice>
        <mc:Fallback xmlns="">
          <p:sp>
            <p:nvSpPr>
              <p:cNvPr id="143" name="Rectangle 142"/>
              <p:cNvSpPr>
                <a:spLocks noRot="1" noChangeAspect="1" noMove="1" noResize="1" noEditPoints="1" noAdjustHandles="1" noChangeArrowheads="1" noChangeShapeType="1" noTextEdit="1"/>
              </p:cNvSpPr>
              <p:nvPr/>
            </p:nvSpPr>
            <p:spPr>
              <a:xfrm>
                <a:off x="5487098" y="2468035"/>
                <a:ext cx="1433655" cy="236764"/>
              </a:xfrm>
              <a:prstGeom prst="rect">
                <a:avLst/>
              </a:prstGeom>
              <a:blipFill rotWithShape="0">
                <a:blip r:embed="rId16"/>
                <a:stretch>
                  <a:fillRect l="-1695" t="-40000" r="-4661"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p:cNvSpPr/>
              <p:nvPr/>
            </p:nvSpPr>
            <p:spPr>
              <a:xfrm>
                <a:off x="8038902" y="2469010"/>
                <a:ext cx="14905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m:t>
                    </m:r>
                  </m:oMath>
                </a14:m>
                <a:r>
                  <a:rPr lang="en-US" dirty="0" smtClean="0"/>
                  <a:t>,2 </a:t>
                </a:r>
                <a:endParaRPr lang="en-US" dirty="0"/>
              </a:p>
            </p:txBody>
          </p:sp>
        </mc:Choice>
        <mc:Fallback xmlns="">
          <p:sp>
            <p:nvSpPr>
              <p:cNvPr id="144" name="Rectangle 143"/>
              <p:cNvSpPr>
                <a:spLocks noRot="1" noChangeAspect="1" noMove="1" noResize="1" noEditPoints="1" noAdjustHandles="1" noChangeArrowheads="1" noChangeShapeType="1" noTextEdit="1"/>
              </p:cNvSpPr>
              <p:nvPr/>
            </p:nvSpPr>
            <p:spPr>
              <a:xfrm>
                <a:off x="8038902" y="2469010"/>
                <a:ext cx="1490579" cy="236764"/>
              </a:xfrm>
              <a:prstGeom prst="rect">
                <a:avLst/>
              </a:prstGeom>
              <a:blipFill rotWithShape="0">
                <a:blip r:embed="rId17"/>
                <a:stretch>
                  <a:fillRect l="-2449" t="-40000" r="-4898" b="-62500"/>
                </a:stretch>
              </a:blipFill>
            </p:spPr>
            <p:txBody>
              <a:bodyPr/>
              <a:lstStyle/>
              <a:p>
                <a:r>
                  <a:rPr lang="en-US">
                    <a:noFill/>
                  </a:rPr>
                  <a:t> </a:t>
                </a:r>
              </a:p>
            </p:txBody>
          </p:sp>
        </mc:Fallback>
      </mc:AlternateContent>
      <p:cxnSp>
        <p:nvCxnSpPr>
          <p:cNvPr id="145" name="Elbow Connector 144"/>
          <p:cNvCxnSpPr>
            <a:stCxn id="143" idx="3"/>
            <a:endCxn id="144" idx="1"/>
          </p:cNvCxnSpPr>
          <p:nvPr/>
        </p:nvCxnSpPr>
        <p:spPr>
          <a:xfrm>
            <a:off x="6920753" y="2586417"/>
            <a:ext cx="1118149"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44" idx="3"/>
            <a:endCxn id="147" idx="1"/>
          </p:cNvCxnSpPr>
          <p:nvPr/>
        </p:nvCxnSpPr>
        <p:spPr>
          <a:xfrm>
            <a:off x="9529481" y="2587392"/>
            <a:ext cx="35266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Rectangle 146"/>
              <p:cNvSpPr/>
              <p:nvPr/>
            </p:nvSpPr>
            <p:spPr>
              <a:xfrm>
                <a:off x="9882149" y="2471754"/>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m:t>
                    </m:r>
                  </m:oMath>
                </a14:m>
                <a:r>
                  <a:rPr lang="en-US" dirty="0" smtClean="0"/>
                  <a:t> </a:t>
                </a:r>
                <a:endParaRPr lang="en-US" dirty="0"/>
              </a:p>
            </p:txBody>
          </p:sp>
        </mc:Choice>
        <mc:Fallback xmlns="">
          <p:sp>
            <p:nvSpPr>
              <p:cNvPr id="147" name="Rectangle 146"/>
              <p:cNvSpPr>
                <a:spLocks noRot="1" noChangeAspect="1" noMove="1" noResize="1" noEditPoints="1" noAdjustHandles="1" noChangeArrowheads="1" noChangeShapeType="1" noTextEdit="1"/>
              </p:cNvSpPr>
              <p:nvPr/>
            </p:nvSpPr>
            <p:spPr>
              <a:xfrm>
                <a:off x="9882149" y="2471754"/>
                <a:ext cx="1287419" cy="236764"/>
              </a:xfrm>
              <a:prstGeom prst="rect">
                <a:avLst/>
              </a:prstGeom>
              <a:blipFill rotWithShape="0">
                <a:blip r:embed="rId18"/>
                <a:stretch>
                  <a:fillRect l="-3302" t="-40000" b="-65000"/>
                </a:stretch>
              </a:blipFill>
            </p:spPr>
            <p:txBody>
              <a:bodyPr/>
              <a:lstStyle/>
              <a:p>
                <a:r>
                  <a:rPr lang="en-US">
                    <a:noFill/>
                  </a:rPr>
                  <a:t> </a:t>
                </a:r>
              </a:p>
            </p:txBody>
          </p:sp>
        </mc:Fallback>
      </mc:AlternateContent>
      <p:cxnSp>
        <p:nvCxnSpPr>
          <p:cNvPr id="148" name="Elbow Connector 147"/>
          <p:cNvCxnSpPr>
            <a:endCxn id="149" idx="1"/>
          </p:cNvCxnSpPr>
          <p:nvPr/>
        </p:nvCxnSpPr>
        <p:spPr>
          <a:xfrm flipV="1">
            <a:off x="4934542" y="3008009"/>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p:cNvSpPr/>
              <p:nvPr/>
            </p:nvSpPr>
            <p:spPr>
              <a:xfrm>
                <a:off x="5469173" y="2889627"/>
                <a:ext cx="1451580"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b,1 </a:t>
                </a:r>
                <a:endParaRPr lang="en-US" dirty="0"/>
              </a:p>
            </p:txBody>
          </p:sp>
        </mc:Choice>
        <mc:Fallback xmlns="">
          <p:sp>
            <p:nvSpPr>
              <p:cNvPr id="149" name="Rectangle 148"/>
              <p:cNvSpPr>
                <a:spLocks noRot="1" noChangeAspect="1" noMove="1" noResize="1" noEditPoints="1" noAdjustHandles="1" noChangeArrowheads="1" noChangeShapeType="1" noTextEdit="1"/>
              </p:cNvSpPr>
              <p:nvPr/>
            </p:nvSpPr>
            <p:spPr>
              <a:xfrm>
                <a:off x="5469173" y="2889627"/>
                <a:ext cx="1451580" cy="236764"/>
              </a:xfrm>
              <a:prstGeom prst="rect">
                <a:avLst/>
              </a:prstGeom>
              <a:blipFill rotWithShape="0">
                <a:blip r:embed="rId19"/>
                <a:stretch>
                  <a:fillRect l="-1255" t="-40000" r="-4184"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p:cNvSpPr/>
              <p:nvPr/>
            </p:nvSpPr>
            <p:spPr>
              <a:xfrm>
                <a:off x="8020977" y="2890602"/>
                <a:ext cx="150850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b,2 </a:t>
                </a:r>
                <a:endParaRPr lang="en-US" dirty="0"/>
              </a:p>
            </p:txBody>
          </p:sp>
        </mc:Choice>
        <mc:Fallback xmlns="">
          <p:sp>
            <p:nvSpPr>
              <p:cNvPr id="150" name="Rectangle 149"/>
              <p:cNvSpPr>
                <a:spLocks noRot="1" noChangeAspect="1" noMove="1" noResize="1" noEditPoints="1" noAdjustHandles="1" noChangeArrowheads="1" noChangeShapeType="1" noTextEdit="1"/>
              </p:cNvSpPr>
              <p:nvPr/>
            </p:nvSpPr>
            <p:spPr>
              <a:xfrm>
                <a:off x="8020977" y="2890602"/>
                <a:ext cx="1508503" cy="236764"/>
              </a:xfrm>
              <a:prstGeom prst="rect">
                <a:avLst/>
              </a:prstGeom>
              <a:blipFill rotWithShape="0">
                <a:blip r:embed="rId20"/>
                <a:stretch>
                  <a:fillRect t="-40000" r="-2016" b="-65000"/>
                </a:stretch>
              </a:blipFill>
            </p:spPr>
            <p:txBody>
              <a:bodyPr/>
              <a:lstStyle/>
              <a:p>
                <a:r>
                  <a:rPr lang="en-US">
                    <a:noFill/>
                  </a:rPr>
                  <a:t> </a:t>
                </a:r>
              </a:p>
            </p:txBody>
          </p:sp>
        </mc:Fallback>
      </mc:AlternateContent>
      <p:cxnSp>
        <p:nvCxnSpPr>
          <p:cNvPr id="151" name="Elbow Connector 150"/>
          <p:cNvCxnSpPr>
            <a:stCxn id="149" idx="3"/>
            <a:endCxn id="150" idx="1"/>
          </p:cNvCxnSpPr>
          <p:nvPr/>
        </p:nvCxnSpPr>
        <p:spPr>
          <a:xfrm>
            <a:off x="6920753" y="3008009"/>
            <a:ext cx="1100224"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50" idx="3"/>
            <a:endCxn id="153" idx="1"/>
          </p:cNvCxnSpPr>
          <p:nvPr/>
        </p:nvCxnSpPr>
        <p:spPr>
          <a:xfrm>
            <a:off x="9529480" y="3008984"/>
            <a:ext cx="334744"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a:off x="9864224" y="2893346"/>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 </a:t>
                </a:r>
                <a:endParaRPr lang="en-US" dirty="0"/>
              </a:p>
            </p:txBody>
          </p:sp>
        </mc:Choice>
        <mc:Fallback xmlns="">
          <p:sp>
            <p:nvSpPr>
              <p:cNvPr id="153" name="Rectangle 152"/>
              <p:cNvSpPr>
                <a:spLocks noRot="1" noChangeAspect="1" noMove="1" noResize="1" noEditPoints="1" noAdjustHandles="1" noChangeArrowheads="1" noChangeShapeType="1" noTextEdit="1"/>
              </p:cNvSpPr>
              <p:nvPr/>
            </p:nvSpPr>
            <p:spPr>
              <a:xfrm>
                <a:off x="9864224" y="2893346"/>
                <a:ext cx="1287419" cy="236764"/>
              </a:xfrm>
              <a:prstGeom prst="rect">
                <a:avLst/>
              </a:prstGeom>
              <a:blipFill rotWithShape="0">
                <a:blip r:embed="rId21"/>
                <a:stretch>
                  <a:fillRect l="-943" t="-41026" r="-4245" b="-66667"/>
                </a:stretch>
              </a:blipFill>
            </p:spPr>
            <p:txBody>
              <a:bodyPr/>
              <a:lstStyle/>
              <a:p>
                <a:r>
                  <a:rPr lang="en-US">
                    <a:noFill/>
                  </a:rPr>
                  <a:t> </a:t>
                </a:r>
              </a:p>
            </p:txBody>
          </p:sp>
        </mc:Fallback>
      </mc:AlternateContent>
      <p:cxnSp>
        <p:nvCxnSpPr>
          <p:cNvPr id="154" name="Elbow Connector 153"/>
          <p:cNvCxnSpPr>
            <a:endCxn id="155" idx="1"/>
          </p:cNvCxnSpPr>
          <p:nvPr/>
        </p:nvCxnSpPr>
        <p:spPr>
          <a:xfrm flipV="1">
            <a:off x="4952467" y="3545904"/>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Rectangle 154"/>
              <p:cNvSpPr/>
              <p:nvPr/>
            </p:nvSpPr>
            <p:spPr>
              <a:xfrm>
                <a:off x="5487098" y="3427522"/>
                <a:ext cx="135317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155" name="Rectangle 154"/>
              <p:cNvSpPr>
                <a:spLocks noRot="1" noChangeAspect="1" noMove="1" noResize="1" noEditPoints="1" noAdjustHandles="1" noChangeArrowheads="1" noChangeShapeType="1" noTextEdit="1"/>
              </p:cNvSpPr>
              <p:nvPr/>
            </p:nvSpPr>
            <p:spPr>
              <a:xfrm>
                <a:off x="5487098" y="3427522"/>
                <a:ext cx="1353173" cy="236764"/>
              </a:xfrm>
              <a:prstGeom prst="rect">
                <a:avLst/>
              </a:prstGeom>
              <a:blipFill rotWithShape="0">
                <a:blip r:embed="rId22"/>
                <a:stretch>
                  <a:fillRect l="-3587" t="-40000" r="-7175" b="-6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8038903" y="3428497"/>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156" name="Rectangle 155"/>
              <p:cNvSpPr>
                <a:spLocks noRot="1" noChangeAspect="1" noMove="1" noResize="1" noEditPoints="1" noAdjustHandles="1" noChangeArrowheads="1" noChangeShapeType="1" noTextEdit="1"/>
              </p:cNvSpPr>
              <p:nvPr/>
            </p:nvSpPr>
            <p:spPr>
              <a:xfrm>
                <a:off x="8038903" y="3428497"/>
                <a:ext cx="1421908" cy="236764"/>
              </a:xfrm>
              <a:prstGeom prst="rect">
                <a:avLst/>
              </a:prstGeom>
              <a:blipFill rotWithShape="0">
                <a:blip r:embed="rId23"/>
                <a:stretch>
                  <a:fillRect l="-1709" t="-40000" r="-4274" b="-65000"/>
                </a:stretch>
              </a:blipFill>
            </p:spPr>
            <p:txBody>
              <a:bodyPr/>
              <a:lstStyle/>
              <a:p>
                <a:r>
                  <a:rPr lang="en-US">
                    <a:noFill/>
                  </a:rPr>
                  <a:t> </a:t>
                </a:r>
              </a:p>
            </p:txBody>
          </p:sp>
        </mc:Fallback>
      </mc:AlternateContent>
      <p:cxnSp>
        <p:nvCxnSpPr>
          <p:cNvPr id="157" name="Elbow Connector 156"/>
          <p:cNvCxnSpPr>
            <a:stCxn id="155" idx="3"/>
            <a:endCxn id="156" idx="1"/>
          </p:cNvCxnSpPr>
          <p:nvPr/>
        </p:nvCxnSpPr>
        <p:spPr>
          <a:xfrm>
            <a:off x="6840271" y="3545904"/>
            <a:ext cx="1198632"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6" idx="3"/>
            <a:endCxn id="159" idx="1"/>
          </p:cNvCxnSpPr>
          <p:nvPr/>
        </p:nvCxnSpPr>
        <p:spPr>
          <a:xfrm>
            <a:off x="9460811" y="3546879"/>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Rectangle 158"/>
              <p:cNvSpPr/>
              <p:nvPr/>
            </p:nvSpPr>
            <p:spPr>
              <a:xfrm>
                <a:off x="9882149" y="3431241"/>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 </a:t>
                </a:r>
                <a:endParaRPr lang="en-US" dirty="0"/>
              </a:p>
            </p:txBody>
          </p:sp>
        </mc:Choice>
        <mc:Fallback xmlns="">
          <p:sp>
            <p:nvSpPr>
              <p:cNvPr id="159" name="Rectangle 158"/>
              <p:cNvSpPr>
                <a:spLocks noRot="1" noChangeAspect="1" noMove="1" noResize="1" noEditPoints="1" noAdjustHandles="1" noChangeArrowheads="1" noChangeShapeType="1" noTextEdit="1"/>
              </p:cNvSpPr>
              <p:nvPr/>
            </p:nvSpPr>
            <p:spPr>
              <a:xfrm>
                <a:off x="9882149" y="3431241"/>
                <a:ext cx="1287419" cy="236764"/>
              </a:xfrm>
              <a:prstGeom prst="rect">
                <a:avLst/>
              </a:prstGeom>
              <a:blipFill rotWithShape="0">
                <a:blip r:embed="rId24"/>
                <a:stretch>
                  <a:fillRect t="-40000" r="-3302" b="-62500"/>
                </a:stretch>
              </a:blipFill>
            </p:spPr>
            <p:txBody>
              <a:bodyPr/>
              <a:lstStyle/>
              <a:p>
                <a:r>
                  <a:rPr lang="en-US">
                    <a:noFill/>
                  </a:rPr>
                  <a:t> </a:t>
                </a:r>
              </a:p>
            </p:txBody>
          </p:sp>
        </mc:Fallback>
      </mc:AlternateContent>
      <p:cxnSp>
        <p:nvCxnSpPr>
          <p:cNvPr id="168" name="Elbow Connector 167"/>
          <p:cNvCxnSpPr>
            <a:endCxn id="169" idx="1"/>
          </p:cNvCxnSpPr>
          <p:nvPr/>
        </p:nvCxnSpPr>
        <p:spPr>
          <a:xfrm flipV="1">
            <a:off x="4925131" y="4232090"/>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Rectangle 168"/>
              <p:cNvSpPr/>
              <p:nvPr/>
            </p:nvSpPr>
            <p:spPr>
              <a:xfrm>
                <a:off x="5459762" y="4113708"/>
                <a:ext cx="138050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endParaRPr lang="en-US" dirty="0"/>
              </a:p>
            </p:txBody>
          </p:sp>
        </mc:Choice>
        <mc:Fallback xmlns="">
          <p:sp>
            <p:nvSpPr>
              <p:cNvPr id="169" name="Rectangle 168"/>
              <p:cNvSpPr>
                <a:spLocks noRot="1" noChangeAspect="1" noMove="1" noResize="1" noEditPoints="1" noAdjustHandles="1" noChangeArrowheads="1" noChangeShapeType="1" noTextEdit="1"/>
              </p:cNvSpPr>
              <p:nvPr/>
            </p:nvSpPr>
            <p:spPr>
              <a:xfrm>
                <a:off x="5459762" y="4113708"/>
                <a:ext cx="1380509" cy="236764"/>
              </a:xfrm>
              <a:prstGeom prst="rect">
                <a:avLst/>
              </a:prstGeom>
              <a:blipFill rotWithShape="0">
                <a:blip r:embed="rId25"/>
                <a:stretch>
                  <a:fillRect l="-3965" t="-40000" r="-6608"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Rectangle 169"/>
              <p:cNvSpPr/>
              <p:nvPr/>
            </p:nvSpPr>
            <p:spPr>
              <a:xfrm>
                <a:off x="8011567" y="4114683"/>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a,2 </a:t>
                </a:r>
                <a:endParaRPr lang="en-US" dirty="0"/>
              </a:p>
            </p:txBody>
          </p:sp>
        </mc:Choice>
        <mc:Fallback xmlns="">
          <p:sp>
            <p:nvSpPr>
              <p:cNvPr id="170" name="Rectangle 169"/>
              <p:cNvSpPr>
                <a:spLocks noRot="1" noChangeAspect="1" noMove="1" noResize="1" noEditPoints="1" noAdjustHandles="1" noChangeArrowheads="1" noChangeShapeType="1" noTextEdit="1"/>
              </p:cNvSpPr>
              <p:nvPr/>
            </p:nvSpPr>
            <p:spPr>
              <a:xfrm>
                <a:off x="8011567" y="4114683"/>
                <a:ext cx="1421908" cy="236764"/>
              </a:xfrm>
              <a:prstGeom prst="rect">
                <a:avLst/>
              </a:prstGeom>
              <a:blipFill rotWithShape="0">
                <a:blip r:embed="rId26"/>
                <a:stretch>
                  <a:fillRect l="-1709" t="-40000" r="-5556" b="-62500"/>
                </a:stretch>
              </a:blipFill>
            </p:spPr>
            <p:txBody>
              <a:bodyPr/>
              <a:lstStyle/>
              <a:p>
                <a:r>
                  <a:rPr lang="en-US">
                    <a:noFill/>
                  </a:rPr>
                  <a:t> </a:t>
                </a:r>
              </a:p>
            </p:txBody>
          </p:sp>
        </mc:Fallback>
      </mc:AlternateContent>
      <p:cxnSp>
        <p:nvCxnSpPr>
          <p:cNvPr id="171" name="Elbow Connector 170"/>
          <p:cNvCxnSpPr>
            <a:stCxn id="169" idx="3"/>
            <a:endCxn id="170" idx="1"/>
          </p:cNvCxnSpPr>
          <p:nvPr/>
        </p:nvCxnSpPr>
        <p:spPr>
          <a:xfrm>
            <a:off x="6840271" y="4232090"/>
            <a:ext cx="1171296"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p:cNvCxnSpPr>
            <a:stCxn id="170" idx="3"/>
            <a:endCxn id="173" idx="1"/>
          </p:cNvCxnSpPr>
          <p:nvPr/>
        </p:nvCxnSpPr>
        <p:spPr>
          <a:xfrm>
            <a:off x="9433475" y="4233065"/>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Rectangle 172"/>
              <p:cNvSpPr/>
              <p:nvPr/>
            </p:nvSpPr>
            <p:spPr>
              <a:xfrm>
                <a:off x="9854813" y="4117427"/>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 </a:t>
                </a:r>
                <a:endParaRPr lang="en-US" dirty="0"/>
              </a:p>
            </p:txBody>
          </p:sp>
        </mc:Choice>
        <mc:Fallback xmlns="">
          <p:sp>
            <p:nvSpPr>
              <p:cNvPr id="173" name="Rectangle 172"/>
              <p:cNvSpPr>
                <a:spLocks noRot="1" noChangeAspect="1" noMove="1" noResize="1" noEditPoints="1" noAdjustHandles="1" noChangeArrowheads="1" noChangeShapeType="1" noTextEdit="1"/>
              </p:cNvSpPr>
              <p:nvPr/>
            </p:nvSpPr>
            <p:spPr>
              <a:xfrm>
                <a:off x="9854813" y="4117427"/>
                <a:ext cx="1287419" cy="236764"/>
              </a:xfrm>
              <a:prstGeom prst="rect">
                <a:avLst/>
              </a:prstGeom>
              <a:blipFill rotWithShape="0">
                <a:blip r:embed="rId27"/>
                <a:stretch>
                  <a:fillRect l="-943" t="-40000" r="-4245" b="-65000"/>
                </a:stretch>
              </a:blipFill>
            </p:spPr>
            <p:txBody>
              <a:bodyPr/>
              <a:lstStyle/>
              <a:p>
                <a:r>
                  <a:rPr lang="en-US">
                    <a:noFill/>
                  </a:rPr>
                  <a:t> </a:t>
                </a:r>
              </a:p>
            </p:txBody>
          </p:sp>
        </mc:Fallback>
      </mc:AlternateContent>
      <p:cxnSp>
        <p:nvCxnSpPr>
          <p:cNvPr id="174" name="Elbow Connector 173"/>
          <p:cNvCxnSpPr>
            <a:endCxn id="175" idx="1"/>
          </p:cNvCxnSpPr>
          <p:nvPr/>
        </p:nvCxnSpPr>
        <p:spPr>
          <a:xfrm flipV="1">
            <a:off x="4943056" y="4769985"/>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Rectangle 174"/>
              <p:cNvSpPr/>
              <p:nvPr/>
            </p:nvSpPr>
            <p:spPr>
              <a:xfrm>
                <a:off x="5477687" y="4651603"/>
                <a:ext cx="1433655"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175" name="Rectangle 174"/>
              <p:cNvSpPr>
                <a:spLocks noRot="1" noChangeAspect="1" noMove="1" noResize="1" noEditPoints="1" noAdjustHandles="1" noChangeArrowheads="1" noChangeShapeType="1" noTextEdit="1"/>
              </p:cNvSpPr>
              <p:nvPr/>
            </p:nvSpPr>
            <p:spPr>
              <a:xfrm>
                <a:off x="5477687" y="4651603"/>
                <a:ext cx="1433655" cy="236764"/>
              </a:xfrm>
              <a:prstGeom prst="rect">
                <a:avLst/>
              </a:prstGeom>
              <a:blipFill rotWithShape="0">
                <a:blip r:embed="rId28"/>
                <a:stretch>
                  <a:fillRect l="-1271" t="-40000" r="-4237"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p:cNvSpPr/>
              <p:nvPr/>
            </p:nvSpPr>
            <p:spPr>
              <a:xfrm>
                <a:off x="8029491" y="4652578"/>
                <a:ext cx="14905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176" name="Rectangle 175"/>
              <p:cNvSpPr>
                <a:spLocks noRot="1" noChangeAspect="1" noMove="1" noResize="1" noEditPoints="1" noAdjustHandles="1" noChangeArrowheads="1" noChangeShapeType="1" noTextEdit="1"/>
              </p:cNvSpPr>
              <p:nvPr/>
            </p:nvSpPr>
            <p:spPr>
              <a:xfrm>
                <a:off x="8029491" y="4652578"/>
                <a:ext cx="1490579" cy="236764"/>
              </a:xfrm>
              <a:prstGeom prst="rect">
                <a:avLst/>
              </a:prstGeom>
              <a:blipFill rotWithShape="0">
                <a:blip r:embed="rId29"/>
                <a:stretch>
                  <a:fillRect t="-40000" r="-2033" b="-65000"/>
                </a:stretch>
              </a:blipFill>
            </p:spPr>
            <p:txBody>
              <a:bodyPr/>
              <a:lstStyle/>
              <a:p>
                <a:r>
                  <a:rPr lang="en-US">
                    <a:noFill/>
                  </a:rPr>
                  <a:t> </a:t>
                </a:r>
              </a:p>
            </p:txBody>
          </p:sp>
        </mc:Fallback>
      </mc:AlternateContent>
      <p:cxnSp>
        <p:nvCxnSpPr>
          <p:cNvPr id="177" name="Elbow Connector 176"/>
          <p:cNvCxnSpPr>
            <a:stCxn id="175" idx="3"/>
            <a:endCxn id="176" idx="1"/>
          </p:cNvCxnSpPr>
          <p:nvPr/>
        </p:nvCxnSpPr>
        <p:spPr>
          <a:xfrm>
            <a:off x="6911342" y="4769985"/>
            <a:ext cx="1118149"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176" idx="3"/>
            <a:endCxn id="179" idx="1"/>
          </p:cNvCxnSpPr>
          <p:nvPr/>
        </p:nvCxnSpPr>
        <p:spPr>
          <a:xfrm>
            <a:off x="9520070" y="4770960"/>
            <a:ext cx="35266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Rectangle 178"/>
              <p:cNvSpPr/>
              <p:nvPr/>
            </p:nvSpPr>
            <p:spPr>
              <a:xfrm>
                <a:off x="9872738" y="4655322"/>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a:t>
                </a:r>
                <a:endParaRPr lang="en-US" dirty="0"/>
              </a:p>
            </p:txBody>
          </p:sp>
        </mc:Choice>
        <mc:Fallback xmlns="">
          <p:sp>
            <p:nvSpPr>
              <p:cNvPr id="179" name="Rectangle 178"/>
              <p:cNvSpPr>
                <a:spLocks noRot="1" noChangeAspect="1" noMove="1" noResize="1" noEditPoints="1" noAdjustHandles="1" noChangeArrowheads="1" noChangeShapeType="1" noTextEdit="1"/>
              </p:cNvSpPr>
              <p:nvPr/>
            </p:nvSpPr>
            <p:spPr>
              <a:xfrm>
                <a:off x="9872738" y="4655322"/>
                <a:ext cx="1287419" cy="236764"/>
              </a:xfrm>
              <a:prstGeom prst="rect">
                <a:avLst/>
              </a:prstGeom>
              <a:blipFill rotWithShape="0">
                <a:blip r:embed="rId30"/>
                <a:stretch>
                  <a:fillRect l="-472" t="-40000" b="-62500"/>
                </a:stretch>
              </a:blipFill>
            </p:spPr>
            <p:txBody>
              <a:bodyPr/>
              <a:lstStyle/>
              <a:p>
                <a:r>
                  <a:rPr lang="en-US">
                    <a:noFill/>
                  </a:rPr>
                  <a:t> </a:t>
                </a:r>
              </a:p>
            </p:txBody>
          </p:sp>
        </mc:Fallback>
      </mc:AlternateContent>
      <p:cxnSp>
        <p:nvCxnSpPr>
          <p:cNvPr id="180" name="Elbow Connector 179"/>
          <p:cNvCxnSpPr>
            <a:endCxn id="181" idx="1"/>
          </p:cNvCxnSpPr>
          <p:nvPr/>
        </p:nvCxnSpPr>
        <p:spPr>
          <a:xfrm flipV="1">
            <a:off x="4925131" y="5191577"/>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 name="Rectangle 180"/>
              <p:cNvSpPr/>
              <p:nvPr/>
            </p:nvSpPr>
            <p:spPr>
              <a:xfrm>
                <a:off x="5459762" y="5073195"/>
                <a:ext cx="1451580"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 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endParaRPr lang="en-US" dirty="0"/>
              </a:p>
            </p:txBody>
          </p:sp>
        </mc:Choice>
        <mc:Fallback xmlns="">
          <p:sp>
            <p:nvSpPr>
              <p:cNvPr id="181" name="Rectangle 180"/>
              <p:cNvSpPr>
                <a:spLocks noRot="1" noChangeAspect="1" noMove="1" noResize="1" noEditPoints="1" noAdjustHandles="1" noChangeArrowheads="1" noChangeShapeType="1" noTextEdit="1"/>
              </p:cNvSpPr>
              <p:nvPr/>
            </p:nvSpPr>
            <p:spPr>
              <a:xfrm>
                <a:off x="5459762" y="5073195"/>
                <a:ext cx="1451580" cy="236764"/>
              </a:xfrm>
              <a:prstGeom prst="rect">
                <a:avLst/>
              </a:prstGeom>
              <a:blipFill rotWithShape="0">
                <a:blip r:embed="rId31"/>
                <a:stretch>
                  <a:fillRect l="-1255" t="-40000" r="-4184" b="-6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Rectangle 181"/>
              <p:cNvSpPr/>
              <p:nvPr/>
            </p:nvSpPr>
            <p:spPr>
              <a:xfrm>
                <a:off x="8011566" y="5074170"/>
                <a:ext cx="150850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a,2 </a:t>
                </a:r>
                <a:endParaRPr lang="en-US" dirty="0"/>
              </a:p>
            </p:txBody>
          </p:sp>
        </mc:Choice>
        <mc:Fallback xmlns="">
          <p:sp>
            <p:nvSpPr>
              <p:cNvPr id="182" name="Rectangle 181"/>
              <p:cNvSpPr>
                <a:spLocks noRot="1" noChangeAspect="1" noMove="1" noResize="1" noEditPoints="1" noAdjustHandles="1" noChangeArrowheads="1" noChangeShapeType="1" noTextEdit="1"/>
              </p:cNvSpPr>
              <p:nvPr/>
            </p:nvSpPr>
            <p:spPr>
              <a:xfrm>
                <a:off x="8011566" y="5074170"/>
                <a:ext cx="1508503" cy="236764"/>
              </a:xfrm>
              <a:prstGeom prst="rect">
                <a:avLst/>
              </a:prstGeom>
              <a:blipFill rotWithShape="0">
                <a:blip r:embed="rId32"/>
                <a:stretch>
                  <a:fillRect t="-40000" r="-2008" b="-65000"/>
                </a:stretch>
              </a:blipFill>
            </p:spPr>
            <p:txBody>
              <a:bodyPr/>
              <a:lstStyle/>
              <a:p>
                <a:r>
                  <a:rPr lang="en-US">
                    <a:noFill/>
                  </a:rPr>
                  <a:t> </a:t>
                </a:r>
              </a:p>
            </p:txBody>
          </p:sp>
        </mc:Fallback>
      </mc:AlternateContent>
      <p:cxnSp>
        <p:nvCxnSpPr>
          <p:cNvPr id="183" name="Elbow Connector 182"/>
          <p:cNvCxnSpPr>
            <a:stCxn id="181" idx="3"/>
            <a:endCxn id="182" idx="1"/>
          </p:cNvCxnSpPr>
          <p:nvPr/>
        </p:nvCxnSpPr>
        <p:spPr>
          <a:xfrm>
            <a:off x="6911342" y="5191577"/>
            <a:ext cx="1100224"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182" idx="3"/>
            <a:endCxn id="185" idx="1"/>
          </p:cNvCxnSpPr>
          <p:nvPr/>
        </p:nvCxnSpPr>
        <p:spPr>
          <a:xfrm>
            <a:off x="9520069" y="5192552"/>
            <a:ext cx="334744"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Rectangle 184"/>
              <p:cNvSpPr/>
              <p:nvPr/>
            </p:nvSpPr>
            <p:spPr>
              <a:xfrm>
                <a:off x="9854813" y="5076914"/>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 </a:t>
                </a:r>
                <a:endParaRPr lang="en-US" dirty="0"/>
              </a:p>
            </p:txBody>
          </p:sp>
        </mc:Choice>
        <mc:Fallback xmlns="">
          <p:sp>
            <p:nvSpPr>
              <p:cNvPr id="185" name="Rectangle 184"/>
              <p:cNvSpPr>
                <a:spLocks noRot="1" noChangeAspect="1" noMove="1" noResize="1" noEditPoints="1" noAdjustHandles="1" noChangeArrowheads="1" noChangeShapeType="1" noTextEdit="1"/>
              </p:cNvSpPr>
              <p:nvPr/>
            </p:nvSpPr>
            <p:spPr>
              <a:xfrm>
                <a:off x="9854813" y="5076914"/>
                <a:ext cx="1287419" cy="236764"/>
              </a:xfrm>
              <a:prstGeom prst="rect">
                <a:avLst/>
              </a:prstGeom>
              <a:blipFill rotWithShape="0">
                <a:blip r:embed="rId33"/>
                <a:stretch>
                  <a:fillRect l="-1415" t="-40000" r="-3774" b="-62500"/>
                </a:stretch>
              </a:blipFill>
            </p:spPr>
            <p:txBody>
              <a:bodyPr/>
              <a:lstStyle/>
              <a:p>
                <a:r>
                  <a:rPr lang="en-US">
                    <a:noFill/>
                  </a:rPr>
                  <a:t> </a:t>
                </a:r>
              </a:p>
            </p:txBody>
          </p:sp>
        </mc:Fallback>
      </mc:AlternateContent>
      <p:cxnSp>
        <p:nvCxnSpPr>
          <p:cNvPr id="186" name="Elbow Connector 185"/>
          <p:cNvCxnSpPr>
            <a:endCxn id="187" idx="1"/>
          </p:cNvCxnSpPr>
          <p:nvPr/>
        </p:nvCxnSpPr>
        <p:spPr>
          <a:xfrm flipV="1">
            <a:off x="4943056" y="5729472"/>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Rectangle 186"/>
              <p:cNvSpPr/>
              <p:nvPr/>
            </p:nvSpPr>
            <p:spPr>
              <a:xfrm>
                <a:off x="5477687" y="5611090"/>
                <a:ext cx="1362584"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187" name="Rectangle 186"/>
              <p:cNvSpPr>
                <a:spLocks noRot="1" noChangeAspect="1" noMove="1" noResize="1" noEditPoints="1" noAdjustHandles="1" noChangeArrowheads="1" noChangeShapeType="1" noTextEdit="1"/>
              </p:cNvSpPr>
              <p:nvPr/>
            </p:nvSpPr>
            <p:spPr>
              <a:xfrm>
                <a:off x="5477687" y="5611090"/>
                <a:ext cx="1362584" cy="236764"/>
              </a:xfrm>
              <a:prstGeom prst="rect">
                <a:avLst/>
              </a:prstGeom>
              <a:blipFill rotWithShape="0">
                <a:blip r:embed="rId34"/>
                <a:stretch>
                  <a:fillRect l="-4018" t="-40000" r="-7143" b="-6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Rectangle 187"/>
              <p:cNvSpPr/>
              <p:nvPr/>
            </p:nvSpPr>
            <p:spPr>
              <a:xfrm>
                <a:off x="8029492" y="5612065"/>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188" name="Rectangle 187"/>
              <p:cNvSpPr>
                <a:spLocks noRot="1" noChangeAspect="1" noMove="1" noResize="1" noEditPoints="1" noAdjustHandles="1" noChangeArrowheads="1" noChangeShapeType="1" noTextEdit="1"/>
              </p:cNvSpPr>
              <p:nvPr/>
            </p:nvSpPr>
            <p:spPr>
              <a:xfrm>
                <a:off x="8029492" y="5612065"/>
                <a:ext cx="1421908" cy="236764"/>
              </a:xfrm>
              <a:prstGeom prst="rect">
                <a:avLst/>
              </a:prstGeom>
              <a:blipFill rotWithShape="0">
                <a:blip r:embed="rId35"/>
                <a:stretch>
                  <a:fillRect l="-1709" t="-41026" r="-5128" b="-66667"/>
                </a:stretch>
              </a:blipFill>
            </p:spPr>
            <p:txBody>
              <a:bodyPr/>
              <a:lstStyle/>
              <a:p>
                <a:r>
                  <a:rPr lang="en-US">
                    <a:noFill/>
                  </a:rPr>
                  <a:t> </a:t>
                </a:r>
              </a:p>
            </p:txBody>
          </p:sp>
        </mc:Fallback>
      </mc:AlternateContent>
      <p:cxnSp>
        <p:nvCxnSpPr>
          <p:cNvPr id="189" name="Elbow Connector 188"/>
          <p:cNvCxnSpPr>
            <a:stCxn id="187" idx="3"/>
            <a:endCxn id="188" idx="1"/>
          </p:cNvCxnSpPr>
          <p:nvPr/>
        </p:nvCxnSpPr>
        <p:spPr>
          <a:xfrm>
            <a:off x="6840271" y="5729472"/>
            <a:ext cx="1189221"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Elbow Connector 189"/>
          <p:cNvCxnSpPr>
            <a:stCxn id="188" idx="3"/>
            <a:endCxn id="191" idx="1"/>
          </p:cNvCxnSpPr>
          <p:nvPr/>
        </p:nvCxnSpPr>
        <p:spPr>
          <a:xfrm>
            <a:off x="9451400" y="5730447"/>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Rectangle 190"/>
              <p:cNvSpPr/>
              <p:nvPr/>
            </p:nvSpPr>
            <p:spPr>
              <a:xfrm>
                <a:off x="9872738" y="5614809"/>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 </a:t>
                </a:r>
                <a:endParaRPr lang="en-US" dirty="0"/>
              </a:p>
            </p:txBody>
          </p:sp>
        </mc:Choice>
        <mc:Fallback xmlns="">
          <p:sp>
            <p:nvSpPr>
              <p:cNvPr id="191" name="Rectangle 190"/>
              <p:cNvSpPr>
                <a:spLocks noRot="1" noChangeAspect="1" noMove="1" noResize="1" noEditPoints="1" noAdjustHandles="1" noChangeArrowheads="1" noChangeShapeType="1" noTextEdit="1"/>
              </p:cNvSpPr>
              <p:nvPr/>
            </p:nvSpPr>
            <p:spPr>
              <a:xfrm>
                <a:off x="9872738" y="5614809"/>
                <a:ext cx="1287419" cy="236764"/>
              </a:xfrm>
              <a:prstGeom prst="rect">
                <a:avLst/>
              </a:prstGeom>
              <a:blipFill rotWithShape="0">
                <a:blip r:embed="rId36"/>
                <a:stretch>
                  <a:fillRect l="-943" t="-40000" r="-3302" b="-6250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28CC3BFC-2E87-4729-890F-F00F67244A12}" type="datetime1">
              <a:rPr lang="en-US" smtClean="0"/>
              <a:t>11/29/2012</a:t>
            </a:fld>
            <a:endParaRPr lang="en-US"/>
          </a:p>
        </p:txBody>
      </p:sp>
      <p:sp>
        <p:nvSpPr>
          <p:cNvPr id="34" name="Footer Placeholder 33"/>
          <p:cNvSpPr>
            <a:spLocks noGrp="1"/>
          </p:cNvSpPr>
          <p:nvPr>
            <p:ph type="ftr" sz="quarter" idx="11"/>
          </p:nvPr>
        </p:nvSpPr>
        <p:spPr/>
        <p:txBody>
          <a:bodyPr/>
          <a:lstStyle/>
          <a:p>
            <a:r>
              <a:rPr lang="en-US" smtClean="0"/>
              <a:t>Yogesh Padmanaban</a:t>
            </a:r>
            <a:endParaRPr lang="en-US"/>
          </a:p>
        </p:txBody>
      </p:sp>
      <p:sp>
        <p:nvSpPr>
          <p:cNvPr id="36" name="Slide Number Placeholder 35"/>
          <p:cNvSpPr>
            <a:spLocks noGrp="1"/>
          </p:cNvSpPr>
          <p:nvPr>
            <p:ph type="sldNum" sz="quarter" idx="12"/>
          </p:nvPr>
        </p:nvSpPr>
        <p:spPr/>
        <p:txBody>
          <a:bodyPr/>
          <a:lstStyle/>
          <a:p>
            <a:fld id="{AC6F656C-6828-4728-8292-154E5E3A9B6B}" type="slidenum">
              <a:rPr lang="en-US" smtClean="0"/>
              <a:t>22</a:t>
            </a:fld>
            <a:endParaRPr lang="en-US"/>
          </a:p>
        </p:txBody>
      </p:sp>
    </p:spTree>
    <p:extLst>
      <p:ext uri="{BB962C8B-B14F-4D97-AF65-F5344CB8AC3E}">
        <p14:creationId xmlns:p14="http://schemas.microsoft.com/office/powerpoint/2010/main" val="18449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par>
                                <p:cTn id="14" presetID="22" presetClass="entr" presetSubtype="4"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wipe(down)">
                                      <p:cBhvr>
                                        <p:cTn id="16" dur="500"/>
                                        <p:tgtEl>
                                          <p:spTgt spid="1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wipe(down)">
                                      <p:cBhvr>
                                        <p:cTn id="19" dur="500"/>
                                        <p:tgtEl>
                                          <p:spTgt spid="143"/>
                                        </p:tgtEl>
                                      </p:cBhvr>
                                    </p:animEffect>
                                  </p:childTnLst>
                                </p:cTn>
                              </p:par>
                              <p:par>
                                <p:cTn id="20" presetID="22" presetClass="entr" presetSubtype="4" fill="hold"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wipe(down)">
                                      <p:cBhvr>
                                        <p:cTn id="22" dur="500"/>
                                        <p:tgtEl>
                                          <p:spTgt spid="14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animEffect transition="in" filter="wipe(down)">
                                      <p:cBhvr>
                                        <p:cTn id="25" dur="500"/>
                                        <p:tgtEl>
                                          <p:spTgt spid="149"/>
                                        </p:tgtEl>
                                      </p:cBhvr>
                                    </p:animEffect>
                                  </p:childTnLst>
                                </p:cTn>
                              </p:par>
                              <p:par>
                                <p:cTn id="26" presetID="22" presetClass="entr" presetSubtype="4" fill="hold" nodeType="withEffect">
                                  <p:stCondLst>
                                    <p:cond delay="0"/>
                                  </p:stCondLst>
                                  <p:childTnLst>
                                    <p:set>
                                      <p:cBhvr>
                                        <p:cTn id="27" dur="1" fill="hold">
                                          <p:stCondLst>
                                            <p:cond delay="0"/>
                                          </p:stCondLst>
                                        </p:cTn>
                                        <p:tgtEl>
                                          <p:spTgt spid="154"/>
                                        </p:tgtEl>
                                        <p:attrNameLst>
                                          <p:attrName>style.visibility</p:attrName>
                                        </p:attrNameLst>
                                      </p:cBhvr>
                                      <p:to>
                                        <p:strVal val="visible"/>
                                      </p:to>
                                    </p:set>
                                    <p:animEffect transition="in" filter="wipe(down)">
                                      <p:cBhvr>
                                        <p:cTn id="28" dur="500"/>
                                        <p:tgtEl>
                                          <p:spTgt spid="15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wipe(down)">
                                      <p:cBhvr>
                                        <p:cTn id="31" dur="500"/>
                                        <p:tgtEl>
                                          <p:spTgt spid="155"/>
                                        </p:tgtEl>
                                      </p:cBhvr>
                                    </p:animEffect>
                                  </p:childTnLst>
                                </p:cTn>
                              </p:par>
                              <p:par>
                                <p:cTn id="32" presetID="22" presetClass="entr" presetSubtype="4" fill="hold"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wipe(down)">
                                      <p:cBhvr>
                                        <p:cTn id="34" dur="500"/>
                                        <p:tgtEl>
                                          <p:spTgt spid="16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9"/>
                                        </p:tgtEl>
                                        <p:attrNameLst>
                                          <p:attrName>style.visibility</p:attrName>
                                        </p:attrNameLst>
                                      </p:cBhvr>
                                      <p:to>
                                        <p:strVal val="visible"/>
                                      </p:to>
                                    </p:set>
                                    <p:animEffect transition="in" filter="wipe(down)">
                                      <p:cBhvr>
                                        <p:cTn id="37" dur="500"/>
                                        <p:tgtEl>
                                          <p:spTgt spid="169"/>
                                        </p:tgtEl>
                                      </p:cBhvr>
                                    </p:animEffect>
                                  </p:childTnLst>
                                </p:cTn>
                              </p:par>
                              <p:par>
                                <p:cTn id="38" presetID="22" presetClass="entr" presetSubtype="4" fill="hold" nodeType="withEffect">
                                  <p:stCondLst>
                                    <p:cond delay="0"/>
                                  </p:stCondLst>
                                  <p:childTnLst>
                                    <p:set>
                                      <p:cBhvr>
                                        <p:cTn id="39" dur="1" fill="hold">
                                          <p:stCondLst>
                                            <p:cond delay="0"/>
                                          </p:stCondLst>
                                        </p:cTn>
                                        <p:tgtEl>
                                          <p:spTgt spid="174"/>
                                        </p:tgtEl>
                                        <p:attrNameLst>
                                          <p:attrName>style.visibility</p:attrName>
                                        </p:attrNameLst>
                                      </p:cBhvr>
                                      <p:to>
                                        <p:strVal val="visible"/>
                                      </p:to>
                                    </p:set>
                                    <p:animEffect transition="in" filter="wipe(down)">
                                      <p:cBhvr>
                                        <p:cTn id="40" dur="500"/>
                                        <p:tgtEl>
                                          <p:spTgt spid="17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animEffect transition="in" filter="wipe(down)">
                                      <p:cBhvr>
                                        <p:cTn id="43" dur="500"/>
                                        <p:tgtEl>
                                          <p:spTgt spid="175"/>
                                        </p:tgtEl>
                                      </p:cBhvr>
                                    </p:animEffect>
                                  </p:childTnLst>
                                </p:cTn>
                              </p:par>
                              <p:par>
                                <p:cTn id="44" presetID="22" presetClass="entr" presetSubtype="4" fill="hold" nodeType="withEffect">
                                  <p:stCondLst>
                                    <p:cond delay="0"/>
                                  </p:stCondLst>
                                  <p:childTnLst>
                                    <p:set>
                                      <p:cBhvr>
                                        <p:cTn id="45" dur="1" fill="hold">
                                          <p:stCondLst>
                                            <p:cond delay="0"/>
                                          </p:stCondLst>
                                        </p:cTn>
                                        <p:tgtEl>
                                          <p:spTgt spid="180"/>
                                        </p:tgtEl>
                                        <p:attrNameLst>
                                          <p:attrName>style.visibility</p:attrName>
                                        </p:attrNameLst>
                                      </p:cBhvr>
                                      <p:to>
                                        <p:strVal val="visible"/>
                                      </p:to>
                                    </p:set>
                                    <p:animEffect transition="in" filter="wipe(down)">
                                      <p:cBhvr>
                                        <p:cTn id="46" dur="500"/>
                                        <p:tgtEl>
                                          <p:spTgt spid="18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1"/>
                                        </p:tgtEl>
                                        <p:attrNameLst>
                                          <p:attrName>style.visibility</p:attrName>
                                        </p:attrNameLst>
                                      </p:cBhvr>
                                      <p:to>
                                        <p:strVal val="visible"/>
                                      </p:to>
                                    </p:set>
                                    <p:animEffect transition="in" filter="wipe(down)">
                                      <p:cBhvr>
                                        <p:cTn id="49" dur="500"/>
                                        <p:tgtEl>
                                          <p:spTgt spid="181"/>
                                        </p:tgtEl>
                                      </p:cBhvr>
                                    </p:animEffect>
                                  </p:childTnLst>
                                </p:cTn>
                              </p:par>
                              <p:par>
                                <p:cTn id="50" presetID="22" presetClass="entr" presetSubtype="4" fill="hold" nodeType="with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wipe(down)">
                                      <p:cBhvr>
                                        <p:cTn id="52" dur="500"/>
                                        <p:tgtEl>
                                          <p:spTgt spid="18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7"/>
                                        </p:tgtEl>
                                        <p:attrNameLst>
                                          <p:attrName>style.visibility</p:attrName>
                                        </p:attrNameLst>
                                      </p:cBhvr>
                                      <p:to>
                                        <p:strVal val="visible"/>
                                      </p:to>
                                    </p:set>
                                    <p:animEffect transition="in" filter="wipe(down)">
                                      <p:cBhvr>
                                        <p:cTn id="55" dur="500"/>
                                        <p:tgtEl>
                                          <p:spTgt spid="1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down)">
                                      <p:cBhvr>
                                        <p:cTn id="63" dur="500"/>
                                        <p:tgtEl>
                                          <p:spTgt spid="87"/>
                                        </p:tgtEl>
                                      </p:cBhvr>
                                    </p:animEffect>
                                  </p:childTnLst>
                                </p:cTn>
                              </p:par>
                              <p:par>
                                <p:cTn id="64" presetID="22" presetClass="entr" presetSubtype="4" fill="hold" nodeType="with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wipe(down)">
                                      <p:cBhvr>
                                        <p:cTn id="66" dur="500"/>
                                        <p:tgtEl>
                                          <p:spTgt spid="1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44"/>
                                        </p:tgtEl>
                                        <p:attrNameLst>
                                          <p:attrName>style.visibility</p:attrName>
                                        </p:attrNameLst>
                                      </p:cBhvr>
                                      <p:to>
                                        <p:strVal val="visible"/>
                                      </p:to>
                                    </p:set>
                                    <p:animEffect transition="in" filter="wipe(down)">
                                      <p:cBhvr>
                                        <p:cTn id="69" dur="500"/>
                                        <p:tgtEl>
                                          <p:spTgt spid="144"/>
                                        </p:tgtEl>
                                      </p:cBhvr>
                                    </p:animEffect>
                                  </p:childTnLst>
                                </p:cTn>
                              </p:par>
                              <p:par>
                                <p:cTn id="70" presetID="22" presetClass="entr" presetSubtype="4" fill="hold"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wipe(down)">
                                      <p:cBhvr>
                                        <p:cTn id="72" dur="500"/>
                                        <p:tgtEl>
                                          <p:spTgt spid="14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wipe(down)">
                                      <p:cBhvr>
                                        <p:cTn id="75" dur="500"/>
                                        <p:tgtEl>
                                          <p:spTgt spid="150"/>
                                        </p:tgtEl>
                                      </p:cBhvr>
                                    </p:animEffect>
                                  </p:childTnLst>
                                </p:cTn>
                              </p:par>
                              <p:par>
                                <p:cTn id="76" presetID="22" presetClass="entr" presetSubtype="4" fill="hold" nodeType="withEffect">
                                  <p:stCondLst>
                                    <p:cond delay="0"/>
                                  </p:stCondLst>
                                  <p:childTnLst>
                                    <p:set>
                                      <p:cBhvr>
                                        <p:cTn id="77" dur="1" fill="hold">
                                          <p:stCondLst>
                                            <p:cond delay="0"/>
                                          </p:stCondLst>
                                        </p:cTn>
                                        <p:tgtEl>
                                          <p:spTgt spid="151"/>
                                        </p:tgtEl>
                                        <p:attrNameLst>
                                          <p:attrName>style.visibility</p:attrName>
                                        </p:attrNameLst>
                                      </p:cBhvr>
                                      <p:to>
                                        <p:strVal val="visible"/>
                                      </p:to>
                                    </p:set>
                                    <p:animEffect transition="in" filter="wipe(down)">
                                      <p:cBhvr>
                                        <p:cTn id="78" dur="500"/>
                                        <p:tgtEl>
                                          <p:spTgt spid="15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wipe(down)">
                                      <p:cBhvr>
                                        <p:cTn id="81" dur="500"/>
                                        <p:tgtEl>
                                          <p:spTgt spid="156"/>
                                        </p:tgtEl>
                                      </p:cBhvr>
                                    </p:animEffect>
                                  </p:childTnLst>
                                </p:cTn>
                              </p:par>
                              <p:par>
                                <p:cTn id="82" presetID="22" presetClass="entr" presetSubtype="4" fill="hold" nodeType="withEffect">
                                  <p:stCondLst>
                                    <p:cond delay="0"/>
                                  </p:stCondLst>
                                  <p:childTnLst>
                                    <p:set>
                                      <p:cBhvr>
                                        <p:cTn id="83" dur="1" fill="hold">
                                          <p:stCondLst>
                                            <p:cond delay="0"/>
                                          </p:stCondLst>
                                        </p:cTn>
                                        <p:tgtEl>
                                          <p:spTgt spid="157"/>
                                        </p:tgtEl>
                                        <p:attrNameLst>
                                          <p:attrName>style.visibility</p:attrName>
                                        </p:attrNameLst>
                                      </p:cBhvr>
                                      <p:to>
                                        <p:strVal val="visible"/>
                                      </p:to>
                                    </p:set>
                                    <p:animEffect transition="in" filter="wipe(down)">
                                      <p:cBhvr>
                                        <p:cTn id="84" dur="500"/>
                                        <p:tgtEl>
                                          <p:spTgt spid="15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70"/>
                                        </p:tgtEl>
                                        <p:attrNameLst>
                                          <p:attrName>style.visibility</p:attrName>
                                        </p:attrNameLst>
                                      </p:cBhvr>
                                      <p:to>
                                        <p:strVal val="visible"/>
                                      </p:to>
                                    </p:set>
                                    <p:animEffect transition="in" filter="wipe(down)">
                                      <p:cBhvr>
                                        <p:cTn id="87" dur="500"/>
                                        <p:tgtEl>
                                          <p:spTgt spid="170"/>
                                        </p:tgtEl>
                                      </p:cBhvr>
                                    </p:animEffect>
                                  </p:childTnLst>
                                </p:cTn>
                              </p:par>
                              <p:par>
                                <p:cTn id="88" presetID="22" presetClass="entr" presetSubtype="4" fill="hold" nodeType="withEffect">
                                  <p:stCondLst>
                                    <p:cond delay="0"/>
                                  </p:stCondLst>
                                  <p:childTnLst>
                                    <p:set>
                                      <p:cBhvr>
                                        <p:cTn id="89" dur="1" fill="hold">
                                          <p:stCondLst>
                                            <p:cond delay="0"/>
                                          </p:stCondLst>
                                        </p:cTn>
                                        <p:tgtEl>
                                          <p:spTgt spid="171"/>
                                        </p:tgtEl>
                                        <p:attrNameLst>
                                          <p:attrName>style.visibility</p:attrName>
                                        </p:attrNameLst>
                                      </p:cBhvr>
                                      <p:to>
                                        <p:strVal val="visible"/>
                                      </p:to>
                                    </p:set>
                                    <p:animEffect transition="in" filter="wipe(down)">
                                      <p:cBhvr>
                                        <p:cTn id="90" dur="500"/>
                                        <p:tgtEl>
                                          <p:spTgt spid="171"/>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76"/>
                                        </p:tgtEl>
                                        <p:attrNameLst>
                                          <p:attrName>style.visibility</p:attrName>
                                        </p:attrNameLst>
                                      </p:cBhvr>
                                      <p:to>
                                        <p:strVal val="visible"/>
                                      </p:to>
                                    </p:set>
                                    <p:animEffect transition="in" filter="wipe(down)">
                                      <p:cBhvr>
                                        <p:cTn id="93" dur="500"/>
                                        <p:tgtEl>
                                          <p:spTgt spid="176"/>
                                        </p:tgtEl>
                                      </p:cBhvr>
                                    </p:animEffect>
                                  </p:childTnLst>
                                </p:cTn>
                              </p:par>
                              <p:par>
                                <p:cTn id="94" presetID="22" presetClass="entr" presetSubtype="4" fill="hold" nodeType="withEffect">
                                  <p:stCondLst>
                                    <p:cond delay="0"/>
                                  </p:stCondLst>
                                  <p:childTnLst>
                                    <p:set>
                                      <p:cBhvr>
                                        <p:cTn id="95" dur="1" fill="hold">
                                          <p:stCondLst>
                                            <p:cond delay="0"/>
                                          </p:stCondLst>
                                        </p:cTn>
                                        <p:tgtEl>
                                          <p:spTgt spid="177"/>
                                        </p:tgtEl>
                                        <p:attrNameLst>
                                          <p:attrName>style.visibility</p:attrName>
                                        </p:attrNameLst>
                                      </p:cBhvr>
                                      <p:to>
                                        <p:strVal val="visible"/>
                                      </p:to>
                                    </p:set>
                                    <p:animEffect transition="in" filter="wipe(down)">
                                      <p:cBhvr>
                                        <p:cTn id="96" dur="500"/>
                                        <p:tgtEl>
                                          <p:spTgt spid="177"/>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82"/>
                                        </p:tgtEl>
                                        <p:attrNameLst>
                                          <p:attrName>style.visibility</p:attrName>
                                        </p:attrNameLst>
                                      </p:cBhvr>
                                      <p:to>
                                        <p:strVal val="visible"/>
                                      </p:to>
                                    </p:set>
                                    <p:animEffect transition="in" filter="wipe(down)">
                                      <p:cBhvr>
                                        <p:cTn id="99" dur="500"/>
                                        <p:tgtEl>
                                          <p:spTgt spid="182"/>
                                        </p:tgtEl>
                                      </p:cBhvr>
                                    </p:animEffect>
                                  </p:childTnLst>
                                </p:cTn>
                              </p:par>
                              <p:par>
                                <p:cTn id="100" presetID="22" presetClass="entr" presetSubtype="4" fill="hold" nodeType="withEffect">
                                  <p:stCondLst>
                                    <p:cond delay="0"/>
                                  </p:stCondLst>
                                  <p:childTnLst>
                                    <p:set>
                                      <p:cBhvr>
                                        <p:cTn id="101" dur="1" fill="hold">
                                          <p:stCondLst>
                                            <p:cond delay="0"/>
                                          </p:stCondLst>
                                        </p:cTn>
                                        <p:tgtEl>
                                          <p:spTgt spid="183"/>
                                        </p:tgtEl>
                                        <p:attrNameLst>
                                          <p:attrName>style.visibility</p:attrName>
                                        </p:attrNameLst>
                                      </p:cBhvr>
                                      <p:to>
                                        <p:strVal val="visible"/>
                                      </p:to>
                                    </p:set>
                                    <p:animEffect transition="in" filter="wipe(down)">
                                      <p:cBhvr>
                                        <p:cTn id="102" dur="500"/>
                                        <p:tgtEl>
                                          <p:spTgt spid="183"/>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88"/>
                                        </p:tgtEl>
                                        <p:attrNameLst>
                                          <p:attrName>style.visibility</p:attrName>
                                        </p:attrNameLst>
                                      </p:cBhvr>
                                      <p:to>
                                        <p:strVal val="visible"/>
                                      </p:to>
                                    </p:set>
                                    <p:animEffect transition="in" filter="wipe(down)">
                                      <p:cBhvr>
                                        <p:cTn id="105" dur="500"/>
                                        <p:tgtEl>
                                          <p:spTgt spid="188"/>
                                        </p:tgtEl>
                                      </p:cBhvr>
                                    </p:animEffect>
                                  </p:childTnLst>
                                </p:cTn>
                              </p:par>
                              <p:par>
                                <p:cTn id="106" presetID="22" presetClass="entr" presetSubtype="4" fill="hold" nodeType="withEffect">
                                  <p:stCondLst>
                                    <p:cond delay="0"/>
                                  </p:stCondLst>
                                  <p:childTnLst>
                                    <p:set>
                                      <p:cBhvr>
                                        <p:cTn id="107" dur="1" fill="hold">
                                          <p:stCondLst>
                                            <p:cond delay="0"/>
                                          </p:stCondLst>
                                        </p:cTn>
                                        <p:tgtEl>
                                          <p:spTgt spid="189"/>
                                        </p:tgtEl>
                                        <p:attrNameLst>
                                          <p:attrName>style.visibility</p:attrName>
                                        </p:attrNameLst>
                                      </p:cBhvr>
                                      <p:to>
                                        <p:strVal val="visible"/>
                                      </p:to>
                                    </p:set>
                                    <p:animEffect transition="in" filter="wipe(down)">
                                      <p:cBhvr>
                                        <p:cTn id="108" dur="500"/>
                                        <p:tgtEl>
                                          <p:spTgt spid="18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24"/>
                                        </p:tgtEl>
                                        <p:attrNameLst>
                                          <p:attrName>style.visibility</p:attrName>
                                        </p:attrNameLst>
                                      </p:cBhvr>
                                      <p:to>
                                        <p:strVal val="visible"/>
                                      </p:to>
                                    </p:set>
                                    <p:animEffect transition="in" filter="wipe(down)">
                                      <p:cBhvr>
                                        <p:cTn id="113" dur="500"/>
                                        <p:tgtEl>
                                          <p:spTgt spid="124"/>
                                        </p:tgtEl>
                                      </p:cBhvr>
                                    </p:animEffect>
                                  </p:childTnLst>
                                </p:cTn>
                              </p:par>
                              <p:par>
                                <p:cTn id="114" presetID="22" presetClass="entr" presetSubtype="4" fill="hold" nodeType="withEffect">
                                  <p:stCondLst>
                                    <p:cond delay="0"/>
                                  </p:stCondLst>
                                  <p:childTnLst>
                                    <p:set>
                                      <p:cBhvr>
                                        <p:cTn id="115" dur="1" fill="hold">
                                          <p:stCondLst>
                                            <p:cond delay="0"/>
                                          </p:stCondLst>
                                        </p:cTn>
                                        <p:tgtEl>
                                          <p:spTgt spid="125"/>
                                        </p:tgtEl>
                                        <p:attrNameLst>
                                          <p:attrName>style.visibility</p:attrName>
                                        </p:attrNameLst>
                                      </p:cBhvr>
                                      <p:to>
                                        <p:strVal val="visible"/>
                                      </p:to>
                                    </p:set>
                                    <p:animEffect transition="in" filter="wipe(down)">
                                      <p:cBhvr>
                                        <p:cTn id="116" dur="500"/>
                                        <p:tgtEl>
                                          <p:spTgt spid="125"/>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wipe(down)">
                                      <p:cBhvr>
                                        <p:cTn id="119" dur="500"/>
                                        <p:tgtEl>
                                          <p:spTgt spid="137"/>
                                        </p:tgtEl>
                                      </p:cBhvr>
                                    </p:animEffect>
                                  </p:childTnLst>
                                </p:cTn>
                              </p:par>
                              <p:par>
                                <p:cTn id="120" presetID="22" presetClass="entr" presetSubtype="4" fill="hold" nodeType="withEffect">
                                  <p:stCondLst>
                                    <p:cond delay="0"/>
                                  </p:stCondLst>
                                  <p:childTnLst>
                                    <p:set>
                                      <p:cBhvr>
                                        <p:cTn id="121" dur="1" fill="hold">
                                          <p:stCondLst>
                                            <p:cond delay="0"/>
                                          </p:stCondLst>
                                        </p:cTn>
                                        <p:tgtEl>
                                          <p:spTgt spid="146"/>
                                        </p:tgtEl>
                                        <p:attrNameLst>
                                          <p:attrName>style.visibility</p:attrName>
                                        </p:attrNameLst>
                                      </p:cBhvr>
                                      <p:to>
                                        <p:strVal val="visible"/>
                                      </p:to>
                                    </p:set>
                                    <p:animEffect transition="in" filter="wipe(down)">
                                      <p:cBhvr>
                                        <p:cTn id="122" dur="500"/>
                                        <p:tgtEl>
                                          <p:spTgt spid="146"/>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47"/>
                                        </p:tgtEl>
                                        <p:attrNameLst>
                                          <p:attrName>style.visibility</p:attrName>
                                        </p:attrNameLst>
                                      </p:cBhvr>
                                      <p:to>
                                        <p:strVal val="visible"/>
                                      </p:to>
                                    </p:set>
                                    <p:animEffect transition="in" filter="wipe(down)">
                                      <p:cBhvr>
                                        <p:cTn id="125" dur="500"/>
                                        <p:tgtEl>
                                          <p:spTgt spid="147"/>
                                        </p:tgtEl>
                                      </p:cBhvr>
                                    </p:animEffect>
                                  </p:childTnLst>
                                </p:cTn>
                              </p:par>
                              <p:par>
                                <p:cTn id="126" presetID="22" presetClass="entr" presetSubtype="4" fill="hold" nodeType="withEffect">
                                  <p:stCondLst>
                                    <p:cond delay="0"/>
                                  </p:stCondLst>
                                  <p:childTnLst>
                                    <p:set>
                                      <p:cBhvr>
                                        <p:cTn id="127" dur="1" fill="hold">
                                          <p:stCondLst>
                                            <p:cond delay="0"/>
                                          </p:stCondLst>
                                        </p:cTn>
                                        <p:tgtEl>
                                          <p:spTgt spid="152"/>
                                        </p:tgtEl>
                                        <p:attrNameLst>
                                          <p:attrName>style.visibility</p:attrName>
                                        </p:attrNameLst>
                                      </p:cBhvr>
                                      <p:to>
                                        <p:strVal val="visible"/>
                                      </p:to>
                                    </p:set>
                                    <p:animEffect transition="in" filter="wipe(down)">
                                      <p:cBhvr>
                                        <p:cTn id="128" dur="500"/>
                                        <p:tgtEl>
                                          <p:spTgt spid="152"/>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wipe(down)">
                                      <p:cBhvr>
                                        <p:cTn id="131" dur="500"/>
                                        <p:tgtEl>
                                          <p:spTgt spid="153"/>
                                        </p:tgtEl>
                                      </p:cBhvr>
                                    </p:animEffect>
                                  </p:childTnLst>
                                </p:cTn>
                              </p:par>
                              <p:par>
                                <p:cTn id="132" presetID="22" presetClass="entr" presetSubtype="4" fill="hold" nodeType="withEffect">
                                  <p:stCondLst>
                                    <p:cond delay="0"/>
                                  </p:stCondLst>
                                  <p:childTnLst>
                                    <p:set>
                                      <p:cBhvr>
                                        <p:cTn id="133" dur="1" fill="hold">
                                          <p:stCondLst>
                                            <p:cond delay="0"/>
                                          </p:stCondLst>
                                        </p:cTn>
                                        <p:tgtEl>
                                          <p:spTgt spid="158"/>
                                        </p:tgtEl>
                                        <p:attrNameLst>
                                          <p:attrName>style.visibility</p:attrName>
                                        </p:attrNameLst>
                                      </p:cBhvr>
                                      <p:to>
                                        <p:strVal val="visible"/>
                                      </p:to>
                                    </p:set>
                                    <p:animEffect transition="in" filter="wipe(down)">
                                      <p:cBhvr>
                                        <p:cTn id="134" dur="500"/>
                                        <p:tgtEl>
                                          <p:spTgt spid="158"/>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59"/>
                                        </p:tgtEl>
                                        <p:attrNameLst>
                                          <p:attrName>style.visibility</p:attrName>
                                        </p:attrNameLst>
                                      </p:cBhvr>
                                      <p:to>
                                        <p:strVal val="visible"/>
                                      </p:to>
                                    </p:set>
                                    <p:animEffect transition="in" filter="wipe(down)">
                                      <p:cBhvr>
                                        <p:cTn id="137" dur="500"/>
                                        <p:tgtEl>
                                          <p:spTgt spid="159"/>
                                        </p:tgtEl>
                                      </p:cBhvr>
                                    </p:animEffect>
                                  </p:childTnLst>
                                </p:cTn>
                              </p:par>
                              <p:par>
                                <p:cTn id="138" presetID="22" presetClass="entr" presetSubtype="4" fill="hold" nodeType="withEffect">
                                  <p:stCondLst>
                                    <p:cond delay="0"/>
                                  </p:stCondLst>
                                  <p:childTnLst>
                                    <p:set>
                                      <p:cBhvr>
                                        <p:cTn id="139" dur="1" fill="hold">
                                          <p:stCondLst>
                                            <p:cond delay="0"/>
                                          </p:stCondLst>
                                        </p:cTn>
                                        <p:tgtEl>
                                          <p:spTgt spid="172"/>
                                        </p:tgtEl>
                                        <p:attrNameLst>
                                          <p:attrName>style.visibility</p:attrName>
                                        </p:attrNameLst>
                                      </p:cBhvr>
                                      <p:to>
                                        <p:strVal val="visible"/>
                                      </p:to>
                                    </p:set>
                                    <p:animEffect transition="in" filter="wipe(down)">
                                      <p:cBhvr>
                                        <p:cTn id="140" dur="500"/>
                                        <p:tgtEl>
                                          <p:spTgt spid="172"/>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73"/>
                                        </p:tgtEl>
                                        <p:attrNameLst>
                                          <p:attrName>style.visibility</p:attrName>
                                        </p:attrNameLst>
                                      </p:cBhvr>
                                      <p:to>
                                        <p:strVal val="visible"/>
                                      </p:to>
                                    </p:set>
                                    <p:animEffect transition="in" filter="wipe(down)">
                                      <p:cBhvr>
                                        <p:cTn id="143" dur="500"/>
                                        <p:tgtEl>
                                          <p:spTgt spid="173"/>
                                        </p:tgtEl>
                                      </p:cBhvr>
                                    </p:animEffect>
                                  </p:childTnLst>
                                </p:cTn>
                              </p:par>
                              <p:par>
                                <p:cTn id="144" presetID="22" presetClass="entr" presetSubtype="4" fill="hold" nodeType="withEffect">
                                  <p:stCondLst>
                                    <p:cond delay="0"/>
                                  </p:stCondLst>
                                  <p:childTnLst>
                                    <p:set>
                                      <p:cBhvr>
                                        <p:cTn id="145" dur="1" fill="hold">
                                          <p:stCondLst>
                                            <p:cond delay="0"/>
                                          </p:stCondLst>
                                        </p:cTn>
                                        <p:tgtEl>
                                          <p:spTgt spid="178"/>
                                        </p:tgtEl>
                                        <p:attrNameLst>
                                          <p:attrName>style.visibility</p:attrName>
                                        </p:attrNameLst>
                                      </p:cBhvr>
                                      <p:to>
                                        <p:strVal val="visible"/>
                                      </p:to>
                                    </p:set>
                                    <p:animEffect transition="in" filter="wipe(down)">
                                      <p:cBhvr>
                                        <p:cTn id="146" dur="500"/>
                                        <p:tgtEl>
                                          <p:spTgt spid="178"/>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wipe(down)">
                                      <p:cBhvr>
                                        <p:cTn id="149" dur="500"/>
                                        <p:tgtEl>
                                          <p:spTgt spid="179"/>
                                        </p:tgtEl>
                                      </p:cBhvr>
                                    </p:animEffect>
                                  </p:childTnLst>
                                </p:cTn>
                              </p:par>
                              <p:par>
                                <p:cTn id="150" presetID="22" presetClass="entr" presetSubtype="4"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wipe(down)">
                                      <p:cBhvr>
                                        <p:cTn id="152" dur="500"/>
                                        <p:tgtEl>
                                          <p:spTgt spid="184"/>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wipe(down)">
                                      <p:cBhvr>
                                        <p:cTn id="155" dur="500"/>
                                        <p:tgtEl>
                                          <p:spTgt spid="185"/>
                                        </p:tgtEl>
                                      </p:cBhvr>
                                    </p:animEffect>
                                  </p:childTnLst>
                                </p:cTn>
                              </p:par>
                              <p:par>
                                <p:cTn id="156" presetID="22" presetClass="entr" presetSubtype="4" fill="hold" nodeType="withEffect">
                                  <p:stCondLst>
                                    <p:cond delay="0"/>
                                  </p:stCondLst>
                                  <p:childTnLst>
                                    <p:set>
                                      <p:cBhvr>
                                        <p:cTn id="157" dur="1" fill="hold">
                                          <p:stCondLst>
                                            <p:cond delay="0"/>
                                          </p:stCondLst>
                                        </p:cTn>
                                        <p:tgtEl>
                                          <p:spTgt spid="190"/>
                                        </p:tgtEl>
                                        <p:attrNameLst>
                                          <p:attrName>style.visibility</p:attrName>
                                        </p:attrNameLst>
                                      </p:cBhvr>
                                      <p:to>
                                        <p:strVal val="visible"/>
                                      </p:to>
                                    </p:set>
                                    <p:animEffect transition="in" filter="wipe(down)">
                                      <p:cBhvr>
                                        <p:cTn id="158" dur="500"/>
                                        <p:tgtEl>
                                          <p:spTgt spid="190"/>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91"/>
                                        </p:tgtEl>
                                        <p:attrNameLst>
                                          <p:attrName>style.visibility</p:attrName>
                                        </p:attrNameLst>
                                      </p:cBhvr>
                                      <p:to>
                                        <p:strVal val="visible"/>
                                      </p:to>
                                    </p:set>
                                    <p:animEffect transition="in" filter="wipe(down)">
                                      <p:cBhvr>
                                        <p:cTn id="16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5" grpId="0" animBg="1"/>
      <p:bldP spid="68" grpId="0" animBg="1"/>
      <p:bldP spid="87" grpId="0" animBg="1"/>
      <p:bldP spid="124" grpId="0" animBg="1"/>
      <p:bldP spid="137" grpId="0" animBg="1"/>
      <p:bldP spid="143" grpId="0" animBg="1"/>
      <p:bldP spid="144" grpId="0" animBg="1"/>
      <p:bldP spid="147" grpId="0" animBg="1"/>
      <p:bldP spid="149" grpId="0" animBg="1"/>
      <p:bldP spid="150" grpId="0" animBg="1"/>
      <p:bldP spid="153" grpId="0" animBg="1"/>
      <p:bldP spid="155" grpId="0" animBg="1"/>
      <p:bldP spid="156" grpId="0" animBg="1"/>
      <p:bldP spid="159" grpId="0" animBg="1"/>
      <p:bldP spid="169" grpId="0" animBg="1"/>
      <p:bldP spid="170" grpId="0" animBg="1"/>
      <p:bldP spid="173" grpId="0" animBg="1"/>
      <p:bldP spid="175" grpId="0" animBg="1"/>
      <p:bldP spid="176" grpId="0" animBg="1"/>
      <p:bldP spid="179" grpId="0" animBg="1"/>
      <p:bldP spid="181" grpId="0" animBg="1"/>
      <p:bldP spid="182" grpId="0" animBg="1"/>
      <p:bldP spid="185" grpId="0" animBg="1"/>
      <p:bldP spid="187" grpId="0" animBg="1"/>
      <p:bldP spid="188" grpId="0" animBg="1"/>
      <p:bldP spid="1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74161" y="10829"/>
            <a:ext cx="10515600" cy="638527"/>
          </a:xfrm>
        </p:spPr>
        <p:txBody>
          <a:bodyPr>
            <a:noAutofit/>
          </a:bodyPr>
          <a:lstStyle/>
          <a:p>
            <a:pPr algn="ctr"/>
            <a:r>
              <a:rPr lang="en-US" sz="3200" dirty="0" smtClean="0"/>
              <a:t>Correlation Coefficient on frequency</a:t>
            </a:r>
            <a:endParaRPr lang="en-US" sz="3200" dirty="0"/>
          </a:p>
        </p:txBody>
      </p:sp>
      <mc:AlternateContent xmlns:mc="http://schemas.openxmlformats.org/markup-compatibility/2006">
        <mc:Choice xmlns:a14="http://schemas.microsoft.com/office/drawing/2010/main" Requires="a14">
          <p:graphicFrame>
            <p:nvGraphicFramePr>
              <p:cNvPr id="52" name="Table 51"/>
              <p:cNvGraphicFramePr>
                <a:graphicFrameLocks noGrp="1"/>
              </p:cNvGraphicFramePr>
              <p:nvPr>
                <p:extLst>
                  <p:ext uri="{D42A27DB-BD31-4B8C-83A1-F6EECF244321}">
                    <p14:modId xmlns:p14="http://schemas.microsoft.com/office/powerpoint/2010/main" val="78639353"/>
                  </p:ext>
                </p:extLst>
              </p:nvPr>
            </p:nvGraphicFramePr>
            <p:xfrm>
              <a:off x="6341168" y="1391673"/>
              <a:ext cx="4374772" cy="2023745"/>
            </p:xfrm>
            <a:graphic>
              <a:graphicData uri="http://schemas.openxmlformats.org/drawingml/2006/table">
                <a:tbl>
                  <a:tblPr firstRow="1" bandRow="1">
                    <a:tableStyleId>{5C22544A-7EE6-4342-B048-85BDC9FD1C3A}</a:tableStyleId>
                  </a:tblPr>
                  <a:tblGrid>
                    <a:gridCol w="839784"/>
                    <a:gridCol w="1091236"/>
                    <a:gridCol w="1221876"/>
                    <a:gridCol w="1221876"/>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baseline="0" dirty="0" smtClean="0"/>
                            <a:t>Relfreq</a:t>
                          </a:r>
                        </a:p>
                        <a:p>
                          <a:pPr algn="ctr"/>
                          <a:r>
                            <a:rPr lang="en-US" baseline="0" dirty="0" smtClean="0"/>
                            <a:t> </a:t>
                          </a: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𝟏</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𝟐</m:t>
                                  </m:r>
                                </m:sub>
                              </m:sSub>
                            </m:oMath>
                          </a14:m>
                          <a:r>
                            <a:rPr lang="en-US" dirty="0" smtClean="0"/>
                            <a:t>)</a:t>
                          </a:r>
                          <a:endParaRPr lang="en-US" dirty="0"/>
                        </a:p>
                      </a:txBody>
                      <a:tcPr/>
                    </a:tc>
                    <a:tc>
                      <a:txBody>
                        <a:bodyPr/>
                        <a:lstStyle/>
                        <a:p>
                          <a:pPr algn="ctr"/>
                          <a:r>
                            <a:rPr lang="en-US" dirty="0" smtClean="0"/>
                            <a:t>Relfreq</a:t>
                          </a:r>
                        </a:p>
                        <a:p>
                          <a:pPr algn="ctr"/>
                          <a:r>
                            <a:rPr lang="en-US" dirty="0" smtClean="0"/>
                            <a:t>Mean</a:t>
                          </a:r>
                        </a:p>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𝒂</m:t>
                                        </m:r>
                                      </m:sub>
                                    </m:sSub>
                                  </m:e>
                                </m:acc>
                              </m:oMath>
                            </m:oMathPara>
                          </a14:m>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p:graphicFrame>
            <p:nvGraphicFramePr>
              <p:cNvPr id="52" name="Table 51"/>
              <p:cNvGraphicFramePr>
                <a:graphicFrameLocks noGrp="1"/>
              </p:cNvGraphicFramePr>
              <p:nvPr>
                <p:extLst>
                  <p:ext uri="{D42A27DB-BD31-4B8C-83A1-F6EECF244321}">
                    <p14:modId xmlns:p14="http://schemas.microsoft.com/office/powerpoint/2010/main" val="78639353"/>
                  </p:ext>
                </p:extLst>
              </p:nvPr>
            </p:nvGraphicFramePr>
            <p:xfrm>
              <a:off x="6341168" y="1391673"/>
              <a:ext cx="4374772" cy="2023745"/>
            </p:xfrm>
            <a:graphic>
              <a:graphicData uri="http://schemas.openxmlformats.org/drawingml/2006/table">
                <a:tbl>
                  <a:tblPr firstRow="1" bandRow="1">
                    <a:tableStyleId>{5C22544A-7EE6-4342-B048-85BDC9FD1C3A}</a:tableStyleId>
                  </a:tblPr>
                  <a:tblGrid>
                    <a:gridCol w="839784"/>
                    <a:gridCol w="1091236"/>
                    <a:gridCol w="1221876"/>
                    <a:gridCol w="1221876"/>
                  </a:tblGrid>
                  <a:tr h="926465">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77095" t="-3289" r="-224022" b="-128947"/>
                          </a:stretch>
                        </a:blipFill>
                      </a:tcPr>
                    </a:tc>
                    <a:tc>
                      <a:txBody>
                        <a:bodyPr/>
                        <a:lstStyle/>
                        <a:p>
                          <a:endParaRPr lang="en-US"/>
                        </a:p>
                      </a:txBody>
                      <a:tcPr>
                        <a:blipFill rotWithShape="0">
                          <a:blip r:embed="rId3"/>
                          <a:stretch>
                            <a:fillRect l="-158500" t="-3289" r="-100500" b="-128947"/>
                          </a:stretch>
                        </a:blipFill>
                      </a:tcPr>
                    </a:tc>
                    <a:tc>
                      <a:txBody>
                        <a:bodyPr/>
                        <a:lstStyle/>
                        <a:p>
                          <a:endParaRPr lang="en-US"/>
                        </a:p>
                      </a:txBody>
                      <a:tcPr>
                        <a:blipFill rotWithShape="0">
                          <a:blip r:embed="rId3"/>
                          <a:stretch>
                            <a:fillRect l="-257214" t="-3289" b="-128947"/>
                          </a:stretch>
                        </a:blipFill>
                      </a:tcPr>
                    </a:tc>
                  </a:tr>
                  <a:tr h="365760">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56" name="Title 54"/>
              <p:cNvSpPr txBox="1">
                <a:spLocks/>
              </p:cNvSpPr>
              <p:nvPr/>
            </p:nvSpPr>
            <p:spPr>
              <a:xfrm>
                <a:off x="6476908" y="924866"/>
                <a:ext cx="3342854"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r>
                      <a:rPr lang="en-US" sz="1600" b="1" i="1">
                        <a:latin typeface="Cambria Math" panose="02040503050406030204" pitchFamily="18" charset="0"/>
                      </a:rPr>
                      <m:t> </m:t>
                    </m:r>
                  </m:oMath>
                </a14:m>
                <a:r>
                  <a:rPr lang="en-US" sz="1600" dirty="0" smtClean="0"/>
                  <a:t>for Android</a:t>
                </a:r>
                <a:endParaRPr lang="en-US" sz="1600" dirty="0"/>
              </a:p>
            </p:txBody>
          </p:sp>
        </mc:Choice>
        <mc:Fallback>
          <p:sp>
            <p:nvSpPr>
              <p:cNvPr id="56" name="Title 54"/>
              <p:cNvSpPr txBox="1">
                <a:spLocks noRot="1" noChangeAspect="1" noMove="1" noResize="1" noEditPoints="1" noAdjustHandles="1" noChangeArrowheads="1" noChangeShapeType="1" noTextEdit="1"/>
              </p:cNvSpPr>
              <p:nvPr/>
            </p:nvSpPr>
            <p:spPr>
              <a:xfrm>
                <a:off x="6476908" y="924866"/>
                <a:ext cx="3342854" cy="440350"/>
              </a:xfrm>
              <a:prstGeom prst="rect">
                <a:avLst/>
              </a:prstGeom>
              <a:blipFill rotWithShape="0">
                <a:blip r:embed="rId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57" name="Table 56"/>
              <p:cNvGraphicFramePr>
                <a:graphicFrameLocks noGrp="1"/>
              </p:cNvGraphicFramePr>
              <p:nvPr>
                <p:extLst>
                  <p:ext uri="{D42A27DB-BD31-4B8C-83A1-F6EECF244321}">
                    <p14:modId xmlns:p14="http://schemas.microsoft.com/office/powerpoint/2010/main" val="1647348888"/>
                  </p:ext>
                </p:extLst>
              </p:nvPr>
            </p:nvGraphicFramePr>
            <p:xfrm>
              <a:off x="1179443" y="1391673"/>
              <a:ext cx="3807186" cy="2042732"/>
            </p:xfrm>
            <a:graphic>
              <a:graphicData uri="http://schemas.openxmlformats.org/drawingml/2006/table">
                <a:tbl>
                  <a:tblPr firstRow="1" bandRow="1">
                    <a:tableStyleId>{5C22544A-7EE6-4342-B048-85BDC9FD1C3A}</a:tableStyleId>
                  </a:tblPr>
                  <a:tblGrid>
                    <a:gridCol w="834485"/>
                    <a:gridCol w="918583"/>
                    <a:gridCol w="1027059"/>
                    <a:gridCol w="1027059"/>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Relfreq</a:t>
                          </a:r>
                          <a:r>
                            <a:rPr lang="en-US" baseline="0" dirty="0" smtClean="0"/>
                            <a:t> </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r>
                                    <a:rPr lang="en-US" b="1" i="1" smtClean="0">
                                      <a:latin typeface="Cambria Math" panose="02040503050406030204" pitchFamily="18" charset="0"/>
                                    </a:rPr>
                                    <m:t>,</m:t>
                                  </m:r>
                                  <m:r>
                                    <a:rPr lang="en-US" b="1" i="1" smtClean="0">
                                      <a:latin typeface="Cambria Math" panose="02040503050406030204" pitchFamily="18" charset="0"/>
                                    </a:rPr>
                                    <m:t>𝟏</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r>
                                    <a:rPr lang="en-US" b="1" i="1" smtClean="0">
                                      <a:latin typeface="Cambria Math" panose="02040503050406030204" pitchFamily="18" charset="0"/>
                                    </a:rPr>
                                    <m:t>,</m:t>
                                  </m:r>
                                  <m:r>
                                    <a:rPr lang="en-US" b="1" i="1" smtClean="0">
                                      <a:latin typeface="Cambria Math" panose="02040503050406030204" pitchFamily="18" charset="0"/>
                                    </a:rPr>
                                    <m:t>𝟐</m:t>
                                  </m:r>
                                </m:sub>
                              </m:sSub>
                            </m:oMath>
                          </a14:m>
                          <a:r>
                            <a:rPr lang="en-US" dirty="0" smtClean="0"/>
                            <a:t>)</a:t>
                          </a:r>
                          <a:endParaRPr lang="en-US" dirty="0"/>
                        </a:p>
                      </a:txBody>
                      <a:tcPr/>
                    </a:tc>
                    <a:tc>
                      <a:txBody>
                        <a:bodyPr/>
                        <a:lstStyle/>
                        <a:p>
                          <a:pPr algn="ctr"/>
                          <a:r>
                            <a:rPr lang="en-US" dirty="0" smtClean="0"/>
                            <a:t>Relfreq</a:t>
                          </a:r>
                        </a:p>
                        <a:p>
                          <a:pPr algn="ctr"/>
                          <a:r>
                            <a:rPr lang="en-US" dirty="0" smtClean="0"/>
                            <a:t>Mean</a:t>
                          </a:r>
                        </a:p>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𝒋</m:t>
                                        </m:r>
                                      </m:sub>
                                    </m:sSub>
                                  </m:e>
                                </m:acc>
                              </m:oMath>
                            </m:oMathPara>
                          </a14:m>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p:graphicFrame>
            <p:nvGraphicFramePr>
              <p:cNvPr id="57" name="Table 56"/>
              <p:cNvGraphicFramePr>
                <a:graphicFrameLocks noGrp="1"/>
              </p:cNvGraphicFramePr>
              <p:nvPr>
                <p:extLst>
                  <p:ext uri="{D42A27DB-BD31-4B8C-83A1-F6EECF244321}">
                    <p14:modId xmlns:p14="http://schemas.microsoft.com/office/powerpoint/2010/main" val="1647348888"/>
                  </p:ext>
                </p:extLst>
              </p:nvPr>
            </p:nvGraphicFramePr>
            <p:xfrm>
              <a:off x="1179443" y="1391673"/>
              <a:ext cx="3807186" cy="2042732"/>
            </p:xfrm>
            <a:graphic>
              <a:graphicData uri="http://schemas.openxmlformats.org/drawingml/2006/table">
                <a:tbl>
                  <a:tblPr firstRow="1" bandRow="1">
                    <a:tableStyleId>{5C22544A-7EE6-4342-B048-85BDC9FD1C3A}</a:tableStyleId>
                  </a:tblPr>
                  <a:tblGrid>
                    <a:gridCol w="834485"/>
                    <a:gridCol w="918583"/>
                    <a:gridCol w="1027059"/>
                    <a:gridCol w="1027059"/>
                  </a:tblGrid>
                  <a:tr h="945452">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90728" t="-3205" r="-223841" b="-125000"/>
                          </a:stretch>
                        </a:blipFill>
                      </a:tcPr>
                    </a:tc>
                    <a:tc>
                      <a:txBody>
                        <a:bodyPr/>
                        <a:lstStyle/>
                        <a:p>
                          <a:endParaRPr lang="en-US"/>
                        </a:p>
                      </a:txBody>
                      <a:tcPr>
                        <a:blipFill rotWithShape="0">
                          <a:blip r:embed="rId5"/>
                          <a:stretch>
                            <a:fillRect l="-170414" t="-3205" r="-100000" b="-125000"/>
                          </a:stretch>
                        </a:blipFill>
                      </a:tcPr>
                    </a:tc>
                    <a:tc>
                      <a:txBody>
                        <a:bodyPr/>
                        <a:lstStyle/>
                        <a:p>
                          <a:endParaRPr lang="en-US"/>
                        </a:p>
                      </a:txBody>
                      <a:tcPr>
                        <a:blipFill rotWithShape="0">
                          <a:blip r:embed="rId5"/>
                          <a:stretch>
                            <a:fillRect l="-270414" t="-3205" b="-125000"/>
                          </a:stretch>
                        </a:blipFill>
                      </a:tcPr>
                    </a:tc>
                  </a:tr>
                  <a:tr h="365760">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mc:Choice xmlns:a14="http://schemas.microsoft.com/office/drawing/2010/main" Requires="a14">
          <p:sp>
            <p:nvSpPr>
              <p:cNvPr id="58" name="Title 54"/>
              <p:cNvSpPr txBox="1">
                <a:spLocks/>
              </p:cNvSpPr>
              <p:nvPr/>
            </p:nvSpPr>
            <p:spPr>
              <a:xfrm>
                <a:off x="1880533" y="916390"/>
                <a:ext cx="2828263"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oMath>
                </a14:m>
                <a:r>
                  <a:rPr lang="en-US" sz="1600" dirty="0" smtClean="0"/>
                  <a:t> for J2ME</a:t>
                </a:r>
                <a:endParaRPr lang="en-US" sz="1600" dirty="0"/>
              </a:p>
            </p:txBody>
          </p:sp>
        </mc:Choice>
        <mc:Fallback>
          <p:sp>
            <p:nvSpPr>
              <p:cNvPr id="58" name="Title 54"/>
              <p:cNvSpPr txBox="1">
                <a:spLocks noRot="1" noChangeAspect="1" noMove="1" noResize="1" noEditPoints="1" noAdjustHandles="1" noChangeArrowheads="1" noChangeShapeType="1" noTextEdit="1"/>
              </p:cNvSpPr>
              <p:nvPr/>
            </p:nvSpPr>
            <p:spPr>
              <a:xfrm>
                <a:off x="1880533" y="916390"/>
                <a:ext cx="2828263" cy="440350"/>
              </a:xfrm>
              <a:prstGeom prst="rect">
                <a:avLst/>
              </a:prstGeom>
              <a:blipFill rotWithShape="0">
                <a:blip r:embed="rId6"/>
                <a:stretch>
                  <a:fillRect b="-54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1880533" y="3887964"/>
                <a:ext cx="8835407" cy="1874231"/>
              </a:xfrm>
              <a:prstGeom prst="rect">
                <a:avLst/>
              </a:prstGeom>
            </p:spPr>
            <p:txBody>
              <a:bodyPr wrap="square">
                <a:spAutoFit/>
              </a:bodyPr>
              <a:lstStyle/>
              <a:p>
                <a:r>
                  <a:rPr lang="en-US" dirty="0" smtClean="0"/>
                  <a:t>For two given relative frequency vectors of Android and J2ME API methods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oMath>
                </a14:m>
                <a:r>
                  <a:rPr lang="en-US" dirty="0" smtClean="0"/>
                  <a:t> and</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 across </a:t>
                </a:r>
                <a14:m>
                  <m:oMath xmlns:m="http://schemas.openxmlformats.org/officeDocument/2006/math">
                    <m:r>
                      <a:rPr lang="en-US" i="1" dirty="0">
                        <a:latin typeface="Cambria Math" panose="02040503050406030204" pitchFamily="18" charset="0"/>
                      </a:rPr>
                      <m:t>𝑁</m:t>
                    </m:r>
                  </m:oMath>
                </a14:m>
                <a:r>
                  <a:rPr lang="en-US" dirty="0"/>
                  <a:t> trace pairs we compute:</a:t>
                </a:r>
              </a:p>
              <a:p>
                <a:endParaRPr lang="en-US"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𝒋</m:t>
                                      </m:r>
                                      <m:r>
                                        <a:rPr lang="en-US" b="1" i="1">
                                          <a:latin typeface="Cambria Math" panose="02040503050406030204" pitchFamily="18" charset="0"/>
                                        </a:rPr>
                                        <m:t>,</m:t>
                                      </m:r>
                                      <m:r>
                                        <a:rPr lang="en-US" b="1" i="1" smtClean="0">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𝒋</m:t>
                                          </m:r>
                                        </m:sub>
                                      </m:sSub>
                                    </m:e>
                                  </m:acc>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r>
                                        <a:rPr lang="en-US" b="1" i="1">
                                          <a:latin typeface="Cambria Math" panose="02040503050406030204" pitchFamily="18" charset="0"/>
                                        </a:rPr>
                                        <m:t>,</m:t>
                                      </m:r>
                                      <m:r>
                                        <a:rPr lang="en-US" b="1" i="1" smtClean="0">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e>
                                  </m:acc>
                                </m:e>
                              </m:d>
                            </m:e>
                          </m:nary>
                        </m:num>
                        <m:den>
                          <m:rad>
                            <m:radPr>
                              <m:degHide m:val="on"/>
                              <m:ctrlPr>
                                <a:rPr lang="en-US" i="1">
                                  <a:latin typeface="Cambria Math" panose="02040503050406030204" pitchFamily="18" charset="0"/>
                                </a:rPr>
                              </m:ctrlPr>
                            </m:radPr>
                            <m:deg/>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r>
                                                <a:rPr lang="en-US" b="1" i="1">
                                                  <a:latin typeface="Cambria Math" panose="02040503050406030204" pitchFamily="18" charset="0"/>
                                                </a:rPr>
                                                <m:t>,</m:t>
                                              </m:r>
                                              <m:r>
                                                <a:rPr lang="en-US" b="1" i="1">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sub>
                                              </m:sSub>
                                            </m:e>
                                          </m:acc>
                                        </m:e>
                                      </m:d>
                                    </m:e>
                                    <m:sup>
                                      <m:r>
                                        <a:rPr lang="en-US" i="1">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r>
                                                <a:rPr lang="en-US" b="1" i="1">
                                                  <a:latin typeface="Cambria Math" panose="02040503050406030204" pitchFamily="18" charset="0"/>
                                                </a:rPr>
                                                <m:t>,</m:t>
                                              </m:r>
                                              <m:r>
                                                <a:rPr lang="en-US" b="1" i="1">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e>
                                          </m:acc>
                                        </m:e>
                                      </m:d>
                                    </m:e>
                                    <m:sup>
                                      <m:r>
                                        <a:rPr lang="en-US" i="1">
                                          <a:latin typeface="Cambria Math" panose="02040503050406030204" pitchFamily="18" charset="0"/>
                                        </a:rPr>
                                        <m:t>2</m:t>
                                      </m:r>
                                    </m:sup>
                                  </m:sSup>
                                </m:e>
                              </m:nary>
                            </m:e>
                          </m:rad>
                        </m:den>
                      </m:f>
                    </m:oMath>
                  </m:oMathPara>
                </a14:m>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1880533" y="3887964"/>
                <a:ext cx="8835407" cy="1874231"/>
              </a:xfrm>
              <a:prstGeom prst="rect">
                <a:avLst/>
              </a:prstGeom>
              <a:blipFill rotWithShape="0">
                <a:blip r:embed="rId7"/>
                <a:stretch>
                  <a:fillRect l="-552" t="-195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0B2714-B1F8-4838-B2E4-56B59AF6BBDF}"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23</a:t>
            </a:fld>
            <a:endParaRPr lang="en-US"/>
          </a:p>
        </p:txBody>
      </p:sp>
    </p:spTree>
    <p:extLst>
      <p:ext uri="{BB962C8B-B14F-4D97-AF65-F5344CB8AC3E}">
        <p14:creationId xmlns:p14="http://schemas.microsoft.com/office/powerpoint/2010/main" val="2075357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381"/>
            <a:ext cx="10515600" cy="1325563"/>
          </a:xfrm>
        </p:spPr>
        <p:txBody>
          <a:bodyPr/>
          <a:lstStyle/>
          <a:p>
            <a:pPr algn="ctr"/>
            <a:r>
              <a:rPr lang="en-US" dirty="0" smtClean="0"/>
              <a:t>Pattern Classification</a:t>
            </a:r>
            <a:endParaRPr lang="en-US" dirty="0"/>
          </a:p>
        </p:txBody>
      </p:sp>
      <p:sp>
        <p:nvSpPr>
          <p:cNvPr id="4" name="Date Placeholder 3"/>
          <p:cNvSpPr>
            <a:spLocks noGrp="1"/>
          </p:cNvSpPr>
          <p:nvPr>
            <p:ph type="dt" sz="half" idx="10"/>
          </p:nvPr>
        </p:nvSpPr>
        <p:spPr/>
        <p:txBody>
          <a:bodyPr/>
          <a:lstStyle/>
          <a:p>
            <a:fld id="{907C7B69-5F0E-4E58-94BD-27D3880CA525}"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24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55802300"/>
              </p:ext>
            </p:extLst>
          </p:nvPr>
        </p:nvGraphicFramePr>
        <p:xfrm>
          <a:off x="7181814" y="2039172"/>
          <a:ext cx="2824427" cy="1540963"/>
        </p:xfrm>
        <a:graphic>
          <a:graphicData uri="http://schemas.openxmlformats.org/drawingml/2006/table">
            <a:tbl>
              <a:tblPr firstRow="1" bandRow="1">
                <a:tableStyleId>{2A488322-F2BA-4B5B-9748-0D474271808F}</a:tableStyleId>
              </a:tblPr>
              <a:tblGrid>
                <a:gridCol w="801663"/>
                <a:gridCol w="886691"/>
                <a:gridCol w="1136073"/>
              </a:tblGrid>
              <a:tr h="598406">
                <a:tc>
                  <a:txBody>
                    <a:bodyPr/>
                    <a:lstStyle/>
                    <a:p>
                      <a:r>
                        <a:rPr lang="en-US" sz="1400" dirty="0" smtClean="0"/>
                        <a:t>J2ME method</a:t>
                      </a:r>
                      <a:endParaRPr lang="en-US" sz="1400" dirty="0"/>
                    </a:p>
                  </a:txBody>
                  <a:tcPr/>
                </a:tc>
                <a:tc>
                  <a:txBody>
                    <a:bodyPr/>
                    <a:lstStyle/>
                    <a:p>
                      <a:r>
                        <a:rPr lang="en-US" sz="1400" dirty="0" smtClean="0"/>
                        <a:t>Android</a:t>
                      </a:r>
                      <a:r>
                        <a:rPr lang="en-US" sz="1400" baseline="0" dirty="0" smtClean="0"/>
                        <a:t> method</a:t>
                      </a:r>
                      <a:endParaRPr lang="en-US" sz="1400" dirty="0"/>
                    </a:p>
                  </a:txBody>
                  <a:tcPr/>
                </a:tc>
                <a:tc>
                  <a:txBody>
                    <a:bodyPr/>
                    <a:lstStyle/>
                    <a:p>
                      <a:pPr algn="ctr"/>
                      <a:r>
                        <a:rPr lang="en-US" sz="1400" dirty="0" smtClean="0"/>
                        <a:t>Decision</a:t>
                      </a:r>
                      <a:r>
                        <a:rPr lang="en-US" sz="1400" baseline="0" dirty="0" smtClean="0"/>
                        <a:t> </a:t>
                      </a:r>
                      <a:endParaRPr lang="en-US" sz="1400" dirty="0"/>
                    </a:p>
                  </a:txBody>
                  <a:tcPr/>
                </a:tc>
              </a:tr>
              <a:tr h="479381">
                <a:tc>
                  <a:txBody>
                    <a:bodyPr/>
                    <a:lstStyle/>
                    <a:p>
                      <a:pPr algn="ctr"/>
                      <a:r>
                        <a:rPr lang="en-US" sz="1400" dirty="0" smtClean="0"/>
                        <a:t>setColor</a:t>
                      </a:r>
                      <a:endParaRPr lang="en-US" sz="1400" dirty="0"/>
                    </a:p>
                  </a:txBody>
                  <a:tcPr/>
                </a:tc>
                <a:tc>
                  <a:txBody>
                    <a:bodyPr/>
                    <a:lstStyle/>
                    <a:p>
                      <a:r>
                        <a:rPr lang="en-US" sz="1400" dirty="0" smtClean="0"/>
                        <a:t>setStyle</a:t>
                      </a:r>
                      <a:endParaRPr lang="en-US" sz="1400" dirty="0"/>
                    </a:p>
                  </a:txBody>
                  <a:tcPr/>
                </a:tc>
                <a:tc>
                  <a:txBody>
                    <a:bodyPr/>
                    <a:lstStyle/>
                    <a:p>
                      <a:r>
                        <a:rPr lang="en-US" sz="1400" dirty="0" smtClean="0"/>
                        <a:t>True</a:t>
                      </a:r>
                      <a:endParaRPr lang="en-US" sz="1400" dirty="0"/>
                    </a:p>
                  </a:txBody>
                  <a:tcPr/>
                </a:tc>
              </a:tr>
              <a:tr h="463176">
                <a:tc>
                  <a:txBody>
                    <a:bodyPr/>
                    <a:lstStyle/>
                    <a:p>
                      <a:r>
                        <a:rPr lang="en-US" sz="1400" dirty="0" smtClean="0"/>
                        <a:t>setColor</a:t>
                      </a:r>
                      <a:endParaRPr lang="en-US" sz="1400" dirty="0"/>
                    </a:p>
                  </a:txBody>
                  <a:tcPr/>
                </a:tc>
                <a:tc>
                  <a:txBody>
                    <a:bodyPr/>
                    <a:lstStyle/>
                    <a:p>
                      <a:r>
                        <a:rPr lang="en-US" sz="1400" dirty="0" err="1" smtClean="0"/>
                        <a:t>fillRect</a:t>
                      </a:r>
                      <a:endParaRPr lang="en-US" sz="1400" dirty="0"/>
                    </a:p>
                  </a:txBody>
                  <a:tcPr/>
                </a:tc>
                <a:tc>
                  <a:txBody>
                    <a:bodyPr/>
                    <a:lstStyle/>
                    <a:p>
                      <a:r>
                        <a:rPr lang="en-US" sz="1400" dirty="0" smtClean="0"/>
                        <a:t>False</a:t>
                      </a:r>
                      <a:endParaRPr lang="en-US" sz="1400" dirty="0"/>
                    </a:p>
                  </a:txBody>
                  <a:tcPr/>
                </a:tc>
              </a:tr>
            </a:tbl>
          </a:graphicData>
        </a:graphic>
      </p:graphicFrame>
      <p:sp>
        <p:nvSpPr>
          <p:cNvPr id="7" name="Rectangle 6"/>
          <p:cNvSpPr/>
          <p:nvPr/>
        </p:nvSpPr>
        <p:spPr>
          <a:xfrm>
            <a:off x="4571089" y="2365834"/>
            <a:ext cx="1450204"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Pattern Classification</a:t>
            </a:r>
            <a:endParaRPr lang="en-US" dirty="0"/>
          </a:p>
        </p:txBody>
      </p:sp>
      <p:sp>
        <p:nvSpPr>
          <p:cNvPr id="8" name="Right Arrow 7"/>
          <p:cNvSpPr/>
          <p:nvPr/>
        </p:nvSpPr>
        <p:spPr>
          <a:xfrm>
            <a:off x="6290287" y="2596901"/>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4821315" y="4176768"/>
            <a:ext cx="1001261"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10" name="Right Arrow 9"/>
          <p:cNvSpPr/>
          <p:nvPr/>
        </p:nvSpPr>
        <p:spPr>
          <a:xfrm rot="16200000">
            <a:off x="5116128" y="3588599"/>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20" y="2365834"/>
            <a:ext cx="996957" cy="941295"/>
          </a:xfrm>
          <a:prstGeom prst="rect">
            <a:avLst/>
          </a:prstGeom>
        </p:spPr>
      </p:pic>
      <p:sp>
        <p:nvSpPr>
          <p:cNvPr id="13" name="Right Arrow 12"/>
          <p:cNvSpPr/>
          <p:nvPr/>
        </p:nvSpPr>
        <p:spPr>
          <a:xfrm>
            <a:off x="3862061" y="2741796"/>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25098" y="1919160"/>
            <a:ext cx="954364" cy="369332"/>
          </a:xfrm>
          <a:prstGeom prst="rect">
            <a:avLst/>
          </a:prstGeom>
          <a:noFill/>
        </p:spPr>
        <p:txBody>
          <a:bodyPr wrap="none" rtlCol="0">
            <a:spAutoFit/>
          </a:bodyPr>
          <a:lstStyle/>
          <a:p>
            <a:pPr algn="ctr"/>
            <a:r>
              <a:rPr lang="en-US" dirty="0" smtClean="0"/>
              <a:t>Data set</a:t>
            </a:r>
            <a:endParaRPr lang="en-US" dirty="0"/>
          </a:p>
        </p:txBody>
      </p:sp>
    </p:spTree>
    <p:extLst>
      <p:ext uri="{BB962C8B-B14F-4D97-AF65-F5344CB8AC3E}">
        <p14:creationId xmlns:p14="http://schemas.microsoft.com/office/powerpoint/2010/main" val="806531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522"/>
            <a:ext cx="10515600" cy="624467"/>
          </a:xfrm>
        </p:spPr>
        <p:txBody>
          <a:bodyPr>
            <a:normAutofit fontScale="90000"/>
          </a:bodyPr>
          <a:lstStyle/>
          <a:p>
            <a:pPr algn="ctr"/>
            <a:r>
              <a:rPr lang="en-US" dirty="0" smtClean="0"/>
              <a:t>Feature Vector and Training data</a:t>
            </a:r>
            <a:endParaRPr lang="en-US" dirty="0"/>
          </a:p>
        </p:txBody>
      </p:sp>
      <p:sp>
        <p:nvSpPr>
          <p:cNvPr id="7" name="Content Placeholder 6"/>
          <p:cNvSpPr>
            <a:spLocks noGrp="1"/>
          </p:cNvSpPr>
          <p:nvPr>
            <p:ph idx="1"/>
          </p:nvPr>
        </p:nvSpPr>
        <p:spPr>
          <a:xfrm>
            <a:off x="344557" y="3434576"/>
            <a:ext cx="11542643" cy="2821258"/>
          </a:xfrm>
        </p:spPr>
        <p:txBody>
          <a:bodyPr>
            <a:normAutofit fontScale="92500"/>
          </a:bodyPr>
          <a:lstStyle/>
          <a:p>
            <a:r>
              <a:rPr lang="en-US" sz="2200" dirty="0"/>
              <a:t>Set 1: (Mut-freq, </a:t>
            </a:r>
            <a:r>
              <a:rPr lang="en-US" sz="2200" dirty="0" err="1"/>
              <a:t>mut_pos</a:t>
            </a:r>
            <a:r>
              <a:rPr lang="en-US" sz="2200" dirty="0"/>
              <a:t>, String-edit distance, </a:t>
            </a:r>
            <a:r>
              <a:rPr lang="en-US" sz="2200" dirty="0" err="1"/>
              <a:t>Lcsr</a:t>
            </a:r>
            <a:r>
              <a:rPr lang="en-US" sz="2200" dirty="0"/>
              <a:t>) around 86000 </a:t>
            </a:r>
            <a:r>
              <a:rPr lang="en-US" sz="2200" dirty="0" smtClean="0"/>
              <a:t>mappings.</a:t>
            </a:r>
          </a:p>
          <a:p>
            <a:pPr lvl="1"/>
            <a:r>
              <a:rPr lang="en-US" sz="2200" dirty="0" smtClean="0"/>
              <a:t>Total </a:t>
            </a:r>
            <a:r>
              <a:rPr lang="en-US" sz="2200" dirty="0"/>
              <a:t>of </a:t>
            </a:r>
            <a:r>
              <a:rPr lang="en-US" sz="2200" b="1" dirty="0"/>
              <a:t>7000 mappings </a:t>
            </a:r>
            <a:r>
              <a:rPr lang="en-US" sz="2200" dirty="0"/>
              <a:t>were evaluated </a:t>
            </a:r>
            <a:r>
              <a:rPr lang="en-US" sz="2200" dirty="0" smtClean="0"/>
              <a:t>manually out </a:t>
            </a:r>
            <a:r>
              <a:rPr lang="en-US" sz="2200" dirty="0"/>
              <a:t>of 86000 mappings</a:t>
            </a:r>
            <a:r>
              <a:rPr lang="en-US" sz="2200" dirty="0" smtClean="0"/>
              <a:t>.</a:t>
            </a:r>
            <a:r>
              <a:rPr lang="en-US" sz="2200" dirty="0"/>
              <a:t> </a:t>
            </a:r>
            <a:endParaRPr lang="en-US" sz="2200" dirty="0" smtClean="0"/>
          </a:p>
          <a:p>
            <a:pPr lvl="1"/>
            <a:r>
              <a:rPr lang="en-US" sz="2200" dirty="0"/>
              <a:t> </a:t>
            </a:r>
            <a:r>
              <a:rPr lang="en-US" sz="2200" dirty="0" smtClean="0"/>
              <a:t>We </a:t>
            </a:r>
            <a:r>
              <a:rPr lang="en-US" sz="2200" dirty="0"/>
              <a:t>found around </a:t>
            </a:r>
            <a:r>
              <a:rPr lang="en-US" sz="2200" dirty="0" smtClean="0"/>
              <a:t>393 </a:t>
            </a:r>
            <a:r>
              <a:rPr lang="en-US" sz="2200" dirty="0"/>
              <a:t>true </a:t>
            </a:r>
            <a:r>
              <a:rPr lang="en-US" sz="2200" dirty="0" smtClean="0"/>
              <a:t>mappings </a:t>
            </a:r>
            <a:r>
              <a:rPr lang="en-US" sz="2200" dirty="0"/>
              <a:t>for training data</a:t>
            </a:r>
            <a:r>
              <a:rPr lang="en-US" sz="2200" dirty="0" smtClean="0"/>
              <a:t>.</a:t>
            </a:r>
          </a:p>
          <a:p>
            <a:pPr marL="0" indent="0">
              <a:buNone/>
            </a:pPr>
            <a:endParaRPr lang="en-US" sz="2200" dirty="0"/>
          </a:p>
          <a:p>
            <a:r>
              <a:rPr lang="en-US" sz="2200" dirty="0"/>
              <a:t>Set 2: (Mut-freq, </a:t>
            </a:r>
            <a:r>
              <a:rPr lang="en-US" sz="2200" dirty="0" err="1"/>
              <a:t>mut_pos</a:t>
            </a:r>
            <a:r>
              <a:rPr lang="en-US" sz="2200" dirty="0"/>
              <a:t>, String-edit distance, Digram, </a:t>
            </a:r>
            <a:r>
              <a:rPr lang="en-US" sz="2200" dirty="0" err="1"/>
              <a:t>Lcsr</a:t>
            </a:r>
            <a:r>
              <a:rPr lang="en-US" sz="2200" dirty="0"/>
              <a:t>) around 1500 mappings</a:t>
            </a:r>
            <a:r>
              <a:rPr lang="en-US" sz="2200" dirty="0" smtClean="0"/>
              <a:t>.</a:t>
            </a:r>
          </a:p>
          <a:p>
            <a:endParaRPr lang="en-US" sz="2200" dirty="0"/>
          </a:p>
          <a:p>
            <a:r>
              <a:rPr lang="en-US" sz="2200" dirty="0"/>
              <a:t>Set 3: (Mut-freq, </a:t>
            </a:r>
            <a:r>
              <a:rPr lang="en-US" sz="2200" dirty="0" err="1"/>
              <a:t>mut_pos</a:t>
            </a:r>
            <a:r>
              <a:rPr lang="en-US" sz="2200" dirty="0"/>
              <a:t>, String-edit distance, correlation coefficient and </a:t>
            </a:r>
            <a:r>
              <a:rPr lang="en-US" sz="2200" dirty="0" err="1"/>
              <a:t>Lcsr</a:t>
            </a:r>
            <a:r>
              <a:rPr lang="en-US" sz="2200" dirty="0"/>
              <a:t>) around </a:t>
            </a:r>
            <a:r>
              <a:rPr lang="en-US" sz="2200" dirty="0" smtClean="0"/>
              <a:t>6000 </a:t>
            </a:r>
            <a:r>
              <a:rPr lang="en-US" sz="2200" dirty="0"/>
              <a:t>mappings.</a:t>
            </a:r>
          </a:p>
          <a:p>
            <a:endParaRPr lang="en-US" sz="2400" dirty="0"/>
          </a:p>
        </p:txBody>
      </p:sp>
      <p:sp>
        <p:nvSpPr>
          <p:cNvPr id="4" name="Date Placeholder 3"/>
          <p:cNvSpPr>
            <a:spLocks noGrp="1"/>
          </p:cNvSpPr>
          <p:nvPr>
            <p:ph type="dt" sz="half" idx="10"/>
          </p:nvPr>
        </p:nvSpPr>
        <p:spPr/>
        <p:txBody>
          <a:bodyPr/>
          <a:lstStyle/>
          <a:p>
            <a:fld id="{F2DA0477-F86A-417A-AF14-E204C127D728}"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25</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670536438"/>
              </p:ext>
            </p:extLst>
          </p:nvPr>
        </p:nvGraphicFramePr>
        <p:xfrm>
          <a:off x="448807" y="968111"/>
          <a:ext cx="10904993" cy="2194560"/>
        </p:xfrm>
        <a:graphic>
          <a:graphicData uri="http://schemas.openxmlformats.org/drawingml/2006/table">
            <a:tbl>
              <a:tblPr firstRow="1" bandRow="1">
                <a:tableStyleId>{5C22544A-7EE6-4342-B048-85BDC9FD1C3A}</a:tableStyleId>
              </a:tblPr>
              <a:tblGrid>
                <a:gridCol w="4232910"/>
                <a:gridCol w="1111792"/>
                <a:gridCol w="1126837"/>
                <a:gridCol w="1219200"/>
                <a:gridCol w="1191491"/>
                <a:gridCol w="868218"/>
                <a:gridCol w="1154545"/>
              </a:tblGrid>
              <a:tr h="598856">
                <a:tc>
                  <a:txBody>
                    <a:bodyPr/>
                    <a:lstStyle/>
                    <a:p>
                      <a:r>
                        <a:rPr lang="en-US" dirty="0" smtClean="0"/>
                        <a:t>Mapping</a:t>
                      </a:r>
                      <a:endParaRPr lang="en-US" dirty="0"/>
                    </a:p>
                  </a:txBody>
                  <a:tcPr/>
                </a:tc>
                <a:tc>
                  <a:txBody>
                    <a:bodyPr/>
                    <a:lstStyle/>
                    <a:p>
                      <a:r>
                        <a:rPr lang="en-US" dirty="0" smtClean="0"/>
                        <a:t>Mut-freq</a:t>
                      </a:r>
                      <a:endParaRPr lang="en-US" dirty="0"/>
                    </a:p>
                  </a:txBody>
                  <a:tcPr/>
                </a:tc>
                <a:tc>
                  <a:txBody>
                    <a:bodyPr/>
                    <a:lstStyle/>
                    <a:p>
                      <a:r>
                        <a:rPr lang="en-US" dirty="0" smtClean="0"/>
                        <a:t>Mut-</a:t>
                      </a:r>
                      <a:r>
                        <a:rPr lang="en-US" dirty="0" err="1" smtClean="0"/>
                        <a:t>pos</a:t>
                      </a:r>
                      <a:endParaRPr lang="en-US" dirty="0"/>
                    </a:p>
                  </a:txBody>
                  <a:tcPr/>
                </a:tc>
                <a:tc>
                  <a:txBody>
                    <a:bodyPr/>
                    <a:lstStyle/>
                    <a:p>
                      <a:r>
                        <a:rPr lang="en-US" dirty="0" smtClean="0"/>
                        <a:t>String-Edit</a:t>
                      </a:r>
                      <a:endParaRPr lang="en-US" dirty="0"/>
                    </a:p>
                  </a:txBody>
                  <a:tcPr/>
                </a:tc>
                <a:tc>
                  <a:txBody>
                    <a:bodyPr/>
                    <a:lstStyle/>
                    <a:p>
                      <a:r>
                        <a:rPr lang="en-US" dirty="0" smtClean="0"/>
                        <a:t>Digram</a:t>
                      </a:r>
                      <a:r>
                        <a:rPr lang="en-US" baseline="0" dirty="0" smtClean="0"/>
                        <a:t> </a:t>
                      </a:r>
                      <a:endParaRPr lang="en-US" dirty="0"/>
                    </a:p>
                  </a:txBody>
                  <a:tcPr/>
                </a:tc>
                <a:tc>
                  <a:txBody>
                    <a:bodyPr/>
                    <a:lstStyle/>
                    <a:p>
                      <a:r>
                        <a:rPr lang="en-US" dirty="0" smtClean="0"/>
                        <a:t>LCSR</a:t>
                      </a:r>
                    </a:p>
                    <a:p>
                      <a:endParaRPr lang="en-US" dirty="0"/>
                    </a:p>
                  </a:txBody>
                  <a:tcPr/>
                </a:tc>
                <a:tc>
                  <a:txBody>
                    <a:bodyPr/>
                    <a:lstStyle/>
                    <a:p>
                      <a:r>
                        <a:rPr lang="en-US" dirty="0" smtClean="0"/>
                        <a:t>Decision</a:t>
                      </a:r>
                      <a:endParaRPr lang="en-US" dirty="0"/>
                    </a:p>
                  </a:txBody>
                  <a:tcPr>
                    <a:solidFill>
                      <a:srgbClr val="FFC000"/>
                    </a:solidFill>
                  </a:tcPr>
                </a:tc>
              </a:tr>
              <a:tr h="855509">
                <a:tc>
                  <a:txBody>
                    <a:bodyPr/>
                    <a:lstStyle/>
                    <a:p>
                      <a:pPr algn="ctr" fontAlgn="b"/>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0.696505</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0.04312</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3.772522</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ctr"/>
                      <a:endParaRPr lang="en-US" sz="1800" dirty="0" smtClean="0"/>
                    </a:p>
                    <a:p>
                      <a:pPr algn="ctr"/>
                      <a:endParaRPr lang="en-US" sz="1800" dirty="0" smtClean="0"/>
                    </a:p>
                    <a:p>
                      <a:pPr algn="ctr"/>
                      <a:r>
                        <a:rPr lang="en-US" sz="1800" dirty="0" smtClean="0"/>
                        <a:t> true</a:t>
                      </a:r>
                      <a:endParaRPr lang="en-US" sz="1800" dirty="0"/>
                    </a:p>
                  </a:txBody>
                  <a:tcPr>
                    <a:solidFill>
                      <a:srgbClr val="FFC000"/>
                    </a:solidFill>
                  </a:tcPr>
                </a:tc>
              </a:tr>
              <a:tr h="598856">
                <a:tc>
                  <a:txBody>
                    <a:bodyPr/>
                    <a:lstStyle/>
                    <a:p>
                      <a:pPr algn="ctr" fontAlgn="b"/>
                      <a:r>
                        <a:rPr lang="en-US" sz="1800" b="0" i="0" u="none" strike="noStrike" dirty="0">
                          <a:solidFill>
                            <a:srgbClr val="000000"/>
                          </a:solidFill>
                          <a:effectLst/>
                          <a:latin typeface="Calibri" panose="020F0502020204030204" pitchFamily="34" charset="0"/>
                        </a:rPr>
                        <a:t>drawImage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::::::drawBitmap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0.768054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0.108727</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6.755305</a:t>
                      </a: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800" dirty="0" smtClean="0"/>
                    </a:p>
                    <a:p>
                      <a:pPr algn="ctr"/>
                      <a:r>
                        <a:rPr lang="en-US" sz="1800" dirty="0" smtClean="0"/>
                        <a:t>true</a:t>
                      </a:r>
                      <a:endParaRPr lang="en-US" sz="1800" dirty="0"/>
                    </a:p>
                  </a:txBody>
                  <a:tcPr>
                    <a:solidFill>
                      <a:srgbClr val="FFC000"/>
                    </a:solidFill>
                  </a:tcPr>
                </a:tc>
              </a:tr>
            </a:tbl>
          </a:graphicData>
        </a:graphic>
      </p:graphicFrame>
    </p:spTree>
    <p:extLst>
      <p:ext uri="{BB962C8B-B14F-4D97-AF65-F5344CB8AC3E}">
        <p14:creationId xmlns:p14="http://schemas.microsoft.com/office/powerpoint/2010/main" val="88744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Classification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Given inputs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ub>
                    </m:sSub>
                  </m:oMath>
                </a14:m>
                <a:r>
                  <a:rPr lang="en-US" b="0" i="0" dirty="0" smtClean="0">
                    <a:ea typeface="Cambria Math" panose="02040503050406030204" pitchFamily="18" charset="0"/>
                  </a:rPr>
                  <a:t>} and target values</a:t>
                </a:r>
                <a:r>
                  <a:rPr lang="en-US" b="0" i="0" dirty="0" smtClean="0">
                    <a:latin typeface="+mj-lt"/>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0,1 </m:t>
                        </m:r>
                      </m:e>
                    </m:d>
                  </m:oMath>
                </a14:m>
                <a:r>
                  <a:rPr lang="en-US" b="0" dirty="0" smtClean="0">
                    <a:ea typeface="Cambria Math" panose="02040503050406030204" pitchFamily="18" charset="0"/>
                  </a:rPr>
                  <a:t>,</a:t>
                </a:r>
              </a:p>
              <a:p>
                <a:pPr marL="0" indent="0">
                  <a:buNone/>
                </a:pPr>
                <a:endParaRPr lang="en-US" b="0" dirty="0" smtClean="0">
                  <a:ea typeface="Cambria Math" panose="02040503050406030204" pitchFamily="18" charset="0"/>
                </a:endParaRPr>
              </a:p>
              <a:p>
                <a:r>
                  <a:rPr lang="en-US" dirty="0" smtClean="0">
                    <a:ea typeface="Cambria Math" panose="02040503050406030204" pitchFamily="18" charset="0"/>
                  </a:rPr>
                  <a:t>Infer  a function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a14:m>
                <a:endParaRPr lang="en-US" b="0" dirty="0" smtClean="0">
                  <a:ea typeface="Cambria Math" panose="02040503050406030204" pitchFamily="18" charset="0"/>
                </a:endParaRPr>
              </a:p>
              <a:p>
                <a:pPr marL="0" indent="0">
                  <a:buNone/>
                </a:pPr>
                <a:r>
                  <a:rPr lang="en-US" dirty="0">
                    <a:ea typeface="Cambria Math" panose="02040503050406030204" pitchFamily="18" charset="0"/>
                  </a:rPr>
                  <a:t> </a:t>
                </a:r>
                <a:endParaRPr lang="en-US" b="0" dirty="0" smtClean="0">
                  <a:ea typeface="Cambria Math" panose="02040503050406030204" pitchFamily="18" charset="0"/>
                </a:endParaRP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1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09EF96D-C53D-4423-B844-94B4B1130AA8}"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1" name="Slide Number Placeholder 20"/>
          <p:cNvSpPr>
            <a:spLocks noGrp="1"/>
          </p:cNvSpPr>
          <p:nvPr>
            <p:ph type="sldNum" sz="quarter" idx="12"/>
          </p:nvPr>
        </p:nvSpPr>
        <p:spPr/>
        <p:txBody>
          <a:bodyPr/>
          <a:lstStyle/>
          <a:p>
            <a:fld id="{AC6F656C-6828-4728-8292-154E5E3A9B6B}" type="slidenum">
              <a:rPr lang="en-US" smtClean="0"/>
              <a:t>26</a:t>
            </a:fld>
            <a:endParaRPr lang="en-US"/>
          </a:p>
        </p:txBody>
      </p:sp>
      <p:sp>
        <p:nvSpPr>
          <p:cNvPr id="7" name="Oval 6"/>
          <p:cNvSpPr/>
          <p:nvPr/>
        </p:nvSpPr>
        <p:spPr>
          <a:xfrm>
            <a:off x="2584174" y="371060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8" name="Oval 7"/>
          <p:cNvSpPr/>
          <p:nvPr/>
        </p:nvSpPr>
        <p:spPr>
          <a:xfrm>
            <a:off x="4948030" y="375612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Oval 8"/>
          <p:cNvSpPr/>
          <p:nvPr/>
        </p:nvSpPr>
        <p:spPr>
          <a:xfrm>
            <a:off x="3328780" y="375612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Oval 9"/>
          <p:cNvSpPr/>
          <p:nvPr/>
        </p:nvSpPr>
        <p:spPr>
          <a:xfrm>
            <a:off x="4147930" y="371060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Oval 10"/>
          <p:cNvSpPr/>
          <p:nvPr/>
        </p:nvSpPr>
        <p:spPr>
          <a:xfrm>
            <a:off x="2590802" y="510869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a:t>
            </a:r>
            <a:endParaRPr lang="en-US" dirty="0"/>
          </a:p>
        </p:txBody>
      </p:sp>
      <p:sp>
        <p:nvSpPr>
          <p:cNvPr id="12" name="Oval 11"/>
          <p:cNvSpPr/>
          <p:nvPr/>
        </p:nvSpPr>
        <p:spPr>
          <a:xfrm>
            <a:off x="4954658" y="515421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3" name="Oval 12"/>
          <p:cNvSpPr/>
          <p:nvPr/>
        </p:nvSpPr>
        <p:spPr>
          <a:xfrm>
            <a:off x="3335408" y="515421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a:t>
            </a:r>
            <a:endParaRPr lang="en-US" dirty="0"/>
          </a:p>
        </p:txBody>
      </p:sp>
      <p:sp>
        <p:nvSpPr>
          <p:cNvPr id="14" name="Oval 13"/>
          <p:cNvSpPr/>
          <p:nvPr/>
        </p:nvSpPr>
        <p:spPr>
          <a:xfrm>
            <a:off x="4154558" y="510869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6" name="Straight Arrow Connector 15"/>
          <p:cNvCxnSpPr>
            <a:endCxn id="11" idx="0"/>
          </p:cNvCxnSpPr>
          <p:nvPr/>
        </p:nvCxnSpPr>
        <p:spPr>
          <a:xfrm>
            <a:off x="2809463" y="4246459"/>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58203" y="4292843"/>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79844" y="4233207"/>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66691" y="4292843"/>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839" y="2584403"/>
            <a:ext cx="3992213" cy="3521083"/>
          </a:xfrm>
          <a:prstGeom prst="rect">
            <a:avLst/>
          </a:prstGeom>
        </p:spPr>
      </p:pic>
    </p:spTree>
    <p:extLst>
      <p:ext uri="{BB962C8B-B14F-4D97-AF65-F5344CB8AC3E}">
        <p14:creationId xmlns:p14="http://schemas.microsoft.com/office/powerpoint/2010/main" val="1910195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Support Vector machines</a:t>
            </a:r>
            <a:br>
              <a:rPr lang="en-US" dirty="0" smtClean="0"/>
            </a:br>
            <a:endParaRPr lang="en-US" dirty="0"/>
          </a:p>
        </p:txBody>
      </p:sp>
      <p:sp>
        <p:nvSpPr>
          <p:cNvPr id="3" name="Content Placeholder 2"/>
          <p:cNvSpPr>
            <a:spLocks noGrp="1"/>
          </p:cNvSpPr>
          <p:nvPr>
            <p:ph idx="1"/>
          </p:nvPr>
        </p:nvSpPr>
        <p:spPr/>
        <p:txBody>
          <a:bodyPr/>
          <a:lstStyle/>
          <a:p>
            <a:r>
              <a:rPr lang="en-US" dirty="0" smtClean="0"/>
              <a:t>SVM is a non-probabilistic binary linear </a:t>
            </a:r>
            <a:r>
              <a:rPr lang="en-US" dirty="0" smtClean="0"/>
              <a:t>classifier.</a:t>
            </a:r>
          </a:p>
          <a:p>
            <a:r>
              <a:rPr lang="en-US" dirty="0" smtClean="0"/>
              <a:t>It </a:t>
            </a:r>
            <a:r>
              <a:rPr lang="en-US" dirty="0" smtClean="0"/>
              <a:t>constructs </a:t>
            </a:r>
            <a:r>
              <a:rPr lang="en-US" dirty="0"/>
              <a:t>a hyperplane </a:t>
            </a:r>
            <a:r>
              <a:rPr lang="en-US" dirty="0" smtClean="0"/>
              <a:t>in </a:t>
            </a:r>
            <a:r>
              <a:rPr lang="en-US" dirty="0"/>
              <a:t>a </a:t>
            </a:r>
            <a:r>
              <a:rPr lang="en-US" dirty="0" smtClean="0"/>
              <a:t>high-dimensional </a:t>
            </a:r>
            <a:r>
              <a:rPr lang="en-US" dirty="0"/>
              <a:t>space, which can be used for </a:t>
            </a:r>
            <a:r>
              <a:rPr lang="en-US" dirty="0" smtClean="0"/>
              <a:t>classification.</a:t>
            </a:r>
          </a:p>
          <a:p>
            <a:r>
              <a:rPr lang="en-US" dirty="0" smtClean="0"/>
              <a:t>It produces maximum margin or distance to nearest data values of both category.</a:t>
            </a:r>
            <a:endParaRPr lang="en-US" dirty="0" smtClean="0"/>
          </a:p>
          <a:p>
            <a:r>
              <a:rPr lang="en-US" dirty="0" smtClean="0"/>
              <a:t>Performs nonlinear classification using </a:t>
            </a:r>
            <a:r>
              <a:rPr lang="en-US" i="1" dirty="0" smtClean="0"/>
              <a:t>kernels.</a:t>
            </a:r>
            <a:endParaRPr lang="en-US" i="1" dirty="0"/>
          </a:p>
        </p:txBody>
      </p:sp>
      <p:sp>
        <p:nvSpPr>
          <p:cNvPr id="4" name="Date Placeholder 3"/>
          <p:cNvSpPr>
            <a:spLocks noGrp="1"/>
          </p:cNvSpPr>
          <p:nvPr>
            <p:ph type="dt" sz="half" idx="10"/>
          </p:nvPr>
        </p:nvSpPr>
        <p:spPr/>
        <p:txBody>
          <a:bodyPr/>
          <a:lstStyle/>
          <a:p>
            <a:fld id="{BEDD20C0-F8BF-41D6-8BBC-74013F37280E}"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27</a:t>
            </a:fld>
            <a:endParaRPr lang="en-US"/>
          </a:p>
        </p:txBody>
      </p:sp>
    </p:spTree>
    <p:extLst>
      <p:ext uri="{BB962C8B-B14F-4D97-AF65-F5344CB8AC3E}">
        <p14:creationId xmlns:p14="http://schemas.microsoft.com/office/powerpoint/2010/main" val="4018077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166" y="365125"/>
            <a:ext cx="10751634" cy="575779"/>
          </a:xfrm>
        </p:spPr>
        <p:txBody>
          <a:bodyPr>
            <a:normAutofit fontScale="90000"/>
          </a:bodyPr>
          <a:lstStyle/>
          <a:p>
            <a:r>
              <a:rPr lang="en-US" dirty="0" smtClean="0"/>
              <a:t>Support Vector Machines for linearly separable data</a:t>
            </a:r>
            <a:endParaRPr lang="en-US" dirty="0"/>
          </a:p>
        </p:txBody>
      </p:sp>
      <p:sp>
        <p:nvSpPr>
          <p:cNvPr id="4" name="Date Placeholder 3"/>
          <p:cNvSpPr>
            <a:spLocks noGrp="1"/>
          </p:cNvSpPr>
          <p:nvPr>
            <p:ph type="dt" sz="half" idx="10"/>
          </p:nvPr>
        </p:nvSpPr>
        <p:spPr/>
        <p:txBody>
          <a:bodyPr/>
          <a:lstStyle/>
          <a:p>
            <a:fld id="{820D1E6B-A9E1-47BF-A73F-49F3B75B4E4B}"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28</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612" y="1139066"/>
            <a:ext cx="4676775" cy="3095625"/>
          </a:xfrm>
          <a:prstGeom prst="rect">
            <a:avLst/>
          </a:prstGeom>
          <a:noFill/>
          <a:ln>
            <a:noFill/>
          </a:ln>
        </p:spPr>
      </p:pic>
      <p:sp>
        <p:nvSpPr>
          <p:cNvPr id="7" name="TextBox 6"/>
          <p:cNvSpPr txBox="1"/>
          <p:nvPr/>
        </p:nvSpPr>
        <p:spPr>
          <a:xfrm>
            <a:off x="709612" y="4649189"/>
            <a:ext cx="4335289" cy="923330"/>
          </a:xfrm>
          <a:prstGeom prst="rect">
            <a:avLst/>
          </a:prstGeom>
          <a:noFill/>
        </p:spPr>
        <p:txBody>
          <a:bodyPr wrap="none" rtlCol="0">
            <a:spAutoFit/>
          </a:bodyPr>
          <a:lstStyle/>
          <a:p>
            <a:r>
              <a:rPr lang="en-US" dirty="0"/>
              <a:t>Sample linearly separable data points in 2D. </a:t>
            </a:r>
            <a:endParaRPr lang="en-US" dirty="0" smtClean="0"/>
          </a:p>
          <a:p>
            <a:r>
              <a:rPr lang="en-US" dirty="0" smtClean="0"/>
              <a:t>Blue </a:t>
            </a:r>
            <a:r>
              <a:rPr lang="en-US" dirty="0"/>
              <a:t>diamonds are positive examples </a:t>
            </a:r>
            <a:r>
              <a:rPr lang="en-US" dirty="0" smtClean="0"/>
              <a:t> </a:t>
            </a:r>
          </a:p>
          <a:p>
            <a:r>
              <a:rPr lang="en-US" dirty="0" smtClean="0"/>
              <a:t>red </a:t>
            </a:r>
            <a:r>
              <a:rPr lang="en-US" dirty="0"/>
              <a:t>squares are negative examples.</a:t>
            </a: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7025" y="1139065"/>
            <a:ext cx="4676775" cy="3095625"/>
          </a:xfrm>
          <a:prstGeom prst="rect">
            <a:avLst/>
          </a:prstGeom>
          <a:noFill/>
          <a:ln>
            <a:noFill/>
          </a:ln>
        </p:spPr>
      </p:pic>
      <p:sp>
        <p:nvSpPr>
          <p:cNvPr id="9" name="TextBox 8"/>
          <p:cNvSpPr txBox="1"/>
          <p:nvPr/>
        </p:nvSpPr>
        <p:spPr>
          <a:xfrm>
            <a:off x="6677025" y="4432851"/>
            <a:ext cx="4639347" cy="923330"/>
          </a:xfrm>
          <a:prstGeom prst="rect">
            <a:avLst/>
          </a:prstGeom>
          <a:noFill/>
        </p:spPr>
        <p:txBody>
          <a:bodyPr wrap="none" rtlCol="0">
            <a:spAutoFit/>
          </a:bodyPr>
          <a:lstStyle/>
          <a:p>
            <a:r>
              <a:rPr lang="en-US" dirty="0"/>
              <a:t>SVM classifies the linearly separable data using </a:t>
            </a:r>
            <a:endParaRPr lang="en-US" dirty="0" smtClean="0"/>
          </a:p>
          <a:p>
            <a:r>
              <a:rPr lang="en-US" dirty="0" smtClean="0"/>
              <a:t>Support </a:t>
            </a:r>
            <a:r>
              <a:rPr lang="en-US" dirty="0"/>
              <a:t>vectors (yellow) </a:t>
            </a:r>
            <a:endParaRPr lang="en-US" dirty="0" smtClean="0"/>
          </a:p>
          <a:p>
            <a:r>
              <a:rPr lang="en-US" dirty="0" smtClean="0"/>
              <a:t>and </a:t>
            </a:r>
            <a:r>
              <a:rPr lang="en-US" dirty="0"/>
              <a:t>the hyperplane decision surface.</a:t>
            </a:r>
          </a:p>
        </p:txBody>
      </p:sp>
    </p:spTree>
    <p:extLst>
      <p:ext uri="{BB962C8B-B14F-4D97-AF65-F5344CB8AC3E}">
        <p14:creationId xmlns:p14="http://schemas.microsoft.com/office/powerpoint/2010/main" val="26965000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u="sng" dirty="0" smtClean="0"/>
              <a:t>SVM </a:t>
            </a:r>
            <a:r>
              <a:rPr lang="en-US" b="1" i="1" u="sng" dirty="0" smtClean="0"/>
              <a:t>kernels</a:t>
            </a:r>
            <a:r>
              <a:rPr lang="en-US" u="sng" dirty="0" smtClean="0"/>
              <a:t> </a:t>
            </a:r>
            <a:r>
              <a:rPr lang="en-US" u="sng" dirty="0" smtClean="0"/>
              <a:t>on non linearly separable points</a:t>
            </a:r>
            <a:endParaRPr lang="en-US" u="sng" dirty="0"/>
          </a:p>
        </p:txBody>
      </p:sp>
      <p:pic>
        <p:nvPicPr>
          <p:cNvPr id="3" name="Performing_nonlinear_classification_via_linear_se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71600" y="1622612"/>
            <a:ext cx="9066213" cy="4554351"/>
          </a:xfrm>
        </p:spPr>
      </p:pic>
      <p:sp>
        <p:nvSpPr>
          <p:cNvPr id="4" name="Date Placeholder 3"/>
          <p:cNvSpPr>
            <a:spLocks noGrp="1"/>
          </p:cNvSpPr>
          <p:nvPr>
            <p:ph type="dt" sz="half" idx="10"/>
          </p:nvPr>
        </p:nvSpPr>
        <p:spPr/>
        <p:txBody>
          <a:bodyPr/>
          <a:lstStyle/>
          <a:p>
            <a:fld id="{F65EBA52-3352-4329-A416-1C6C484D1B15}"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29</a:t>
            </a:fld>
            <a:endParaRPr lang="en-US"/>
          </a:p>
        </p:txBody>
      </p:sp>
    </p:spTree>
    <p:extLst>
      <p:ext uri="{BB962C8B-B14F-4D97-AF65-F5344CB8AC3E}">
        <p14:creationId xmlns:p14="http://schemas.microsoft.com/office/powerpoint/2010/main" val="10451959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17"/>
            <a:ext cx="10515600" cy="1325563"/>
          </a:xfrm>
        </p:spPr>
        <p:txBody>
          <a:bodyPr/>
          <a:lstStyle/>
          <a:p>
            <a:pPr algn="ctr"/>
            <a:r>
              <a:rPr lang="en-US" dirty="0" smtClean="0"/>
              <a:t>Portability of Apps</a:t>
            </a:r>
            <a:endParaRPr lang="en-US" dirty="0"/>
          </a:p>
        </p:txBody>
      </p:sp>
      <p:sp>
        <p:nvSpPr>
          <p:cNvPr id="4" name="Date Placeholder 3"/>
          <p:cNvSpPr>
            <a:spLocks noGrp="1"/>
          </p:cNvSpPr>
          <p:nvPr>
            <p:ph type="dt" sz="half" idx="10"/>
          </p:nvPr>
        </p:nvSpPr>
        <p:spPr/>
        <p:txBody>
          <a:bodyPr/>
          <a:lstStyle/>
          <a:p>
            <a:fld id="{3CADD4D5-2B29-425F-BD48-3638844DDAC7}"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3" name="Slide Number Placeholder 32"/>
          <p:cNvSpPr>
            <a:spLocks noGrp="1"/>
          </p:cNvSpPr>
          <p:nvPr>
            <p:ph type="sldNum" sz="quarter" idx="12"/>
          </p:nvPr>
        </p:nvSpPr>
        <p:spPr/>
        <p:txBody>
          <a:bodyPr/>
          <a:lstStyle/>
          <a:p>
            <a:fld id="{AC6F656C-6828-4728-8292-154E5E3A9B6B}" type="slidenum">
              <a:rPr lang="en-US" smtClean="0"/>
              <a:t>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608" y="3672641"/>
            <a:ext cx="724522" cy="7399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1441" y="3629302"/>
            <a:ext cx="720690" cy="87512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8425" y="2116656"/>
            <a:ext cx="1053016" cy="137981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1522" y="4443636"/>
            <a:ext cx="786819" cy="809460"/>
          </a:xfrm>
          <a:prstGeom prst="rect">
            <a:avLst/>
          </a:prstGeom>
        </p:spPr>
      </p:pic>
      <p:sp>
        <p:nvSpPr>
          <p:cNvPr id="12" name="TextBox 11"/>
          <p:cNvSpPr txBox="1"/>
          <p:nvPr/>
        </p:nvSpPr>
        <p:spPr>
          <a:xfrm>
            <a:off x="10247991" y="1787120"/>
            <a:ext cx="833883" cy="369332"/>
          </a:xfrm>
          <a:prstGeom prst="rect">
            <a:avLst/>
          </a:prstGeom>
          <a:noFill/>
        </p:spPr>
        <p:txBody>
          <a:bodyPr wrap="none" rtlCol="0">
            <a:spAutoFit/>
          </a:bodyPr>
          <a:lstStyle/>
          <a:p>
            <a:r>
              <a:rPr lang="en-US" dirty="0" smtClean="0"/>
              <a:t>mobile</a:t>
            </a: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8476" y="2074099"/>
            <a:ext cx="1781175" cy="143827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775" y="3847786"/>
            <a:ext cx="826557" cy="545022"/>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66818" y="3891099"/>
            <a:ext cx="624150" cy="506068"/>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5268" y="1878692"/>
            <a:ext cx="917818" cy="1193910"/>
          </a:xfrm>
          <a:prstGeom prst="rect">
            <a:avLst/>
          </a:prstGeom>
        </p:spPr>
      </p:pic>
      <p:sp>
        <p:nvSpPr>
          <p:cNvPr id="18" name="TextBox 17"/>
          <p:cNvSpPr txBox="1"/>
          <p:nvPr/>
        </p:nvSpPr>
        <p:spPr>
          <a:xfrm>
            <a:off x="5955268" y="1387646"/>
            <a:ext cx="808235" cy="369332"/>
          </a:xfrm>
          <a:prstGeom prst="rect">
            <a:avLst/>
          </a:prstGeom>
          <a:noFill/>
        </p:spPr>
        <p:txBody>
          <a:bodyPr wrap="none" rtlCol="0">
            <a:spAutoFit/>
          </a:bodyPr>
          <a:lstStyle/>
          <a:p>
            <a:r>
              <a:rPr lang="en-US" dirty="0" smtClean="0"/>
              <a:t>Tablet </a:t>
            </a:r>
            <a:endParaRPr lang="en-US" dirty="0"/>
          </a:p>
        </p:txBody>
      </p:sp>
      <p:sp>
        <p:nvSpPr>
          <p:cNvPr id="19" name="TextBox 18"/>
          <p:cNvSpPr txBox="1"/>
          <p:nvPr/>
        </p:nvSpPr>
        <p:spPr>
          <a:xfrm>
            <a:off x="1616699" y="1564808"/>
            <a:ext cx="1006814" cy="369332"/>
          </a:xfrm>
          <a:prstGeom prst="rect">
            <a:avLst/>
          </a:prstGeom>
          <a:noFill/>
        </p:spPr>
        <p:txBody>
          <a:bodyPr wrap="none" rtlCol="0">
            <a:spAutoFit/>
          </a:bodyPr>
          <a:lstStyle/>
          <a:p>
            <a:r>
              <a:rPr lang="en-US" dirty="0" smtClean="0"/>
              <a:t>Desktop </a:t>
            </a:r>
            <a:endParaRPr lang="en-US"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7868" y="3465690"/>
            <a:ext cx="791665" cy="863635"/>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9660" y="3685362"/>
            <a:ext cx="936066" cy="594199"/>
          </a:xfrm>
          <a:prstGeom prst="rect">
            <a:avLst/>
          </a:prstGeom>
        </p:spPr>
      </p:pic>
      <p:sp>
        <p:nvSpPr>
          <p:cNvPr id="23" name="Down Arrow 22"/>
          <p:cNvSpPr/>
          <p:nvPr/>
        </p:nvSpPr>
        <p:spPr>
          <a:xfrm>
            <a:off x="6359385" y="4477038"/>
            <a:ext cx="282393" cy="538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17848144">
            <a:off x="3779425" y="4412212"/>
            <a:ext cx="293059" cy="824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rot="2450524">
            <a:off x="8853632" y="4495946"/>
            <a:ext cx="274523" cy="75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4665" y="5252606"/>
            <a:ext cx="2650519" cy="1516097"/>
          </a:xfrm>
          <a:prstGeom prst="rect">
            <a:avLst/>
          </a:prstGeom>
        </p:spPr>
      </p:pic>
      <p:pic>
        <p:nvPicPr>
          <p:cNvPr id="29" name="Picture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3987" y="4419663"/>
            <a:ext cx="498243" cy="655994"/>
          </a:xfrm>
          <a:prstGeom prst="rect">
            <a:avLst/>
          </a:prstGeom>
        </p:spPr>
      </p:pic>
      <p:pic>
        <p:nvPicPr>
          <p:cNvPr id="32" name="Picture 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177927" y="4530222"/>
            <a:ext cx="965705" cy="496142"/>
          </a:xfrm>
          <a:prstGeom prst="rect">
            <a:avLst/>
          </a:prstGeom>
        </p:spPr>
      </p:pic>
      <p:pic>
        <p:nvPicPr>
          <p:cNvPr id="28" name="Picture 27"/>
          <p:cNvPicPr>
            <a:picLocks noChangeAspect="1"/>
          </p:cNvPicPr>
          <p:nvPr/>
        </p:nvPicPr>
        <p:blipFill rotWithShape="1">
          <a:blip r:embed="rId16">
            <a:extLst>
              <a:ext uri="{28A0092B-C50C-407E-A947-70E740481C1C}">
                <a14:useLocalDpi xmlns:a14="http://schemas.microsoft.com/office/drawing/2010/main" val="0"/>
              </a:ext>
            </a:extLst>
          </a:blip>
          <a:srcRect r="5841" b="22874"/>
          <a:stretch/>
        </p:blipFill>
        <p:spPr>
          <a:xfrm>
            <a:off x="6873086" y="3729709"/>
            <a:ext cx="2006453" cy="419205"/>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318" y="4596803"/>
            <a:ext cx="640411" cy="577998"/>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5443" y="4611664"/>
            <a:ext cx="563137" cy="563137"/>
          </a:xfrm>
          <a:prstGeom prst="rect">
            <a:avLst/>
          </a:prstGeom>
        </p:spPr>
      </p:pic>
    </p:spTree>
    <p:extLst>
      <p:ext uri="{BB962C8B-B14F-4D97-AF65-F5344CB8AC3E}">
        <p14:creationId xmlns:p14="http://schemas.microsoft.com/office/powerpoint/2010/main" val="4254065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Classification Results </a:t>
            </a:r>
            <a:endParaRPr lang="en-US" dirty="0"/>
          </a:p>
        </p:txBody>
      </p:sp>
      <p:sp>
        <p:nvSpPr>
          <p:cNvPr id="3" name="Content Placeholder 2"/>
          <p:cNvSpPr>
            <a:spLocks noGrp="1"/>
          </p:cNvSpPr>
          <p:nvPr>
            <p:ph idx="1"/>
          </p:nvPr>
        </p:nvSpPr>
        <p:spPr>
          <a:xfrm>
            <a:off x="838200" y="1825625"/>
            <a:ext cx="10863470" cy="4351338"/>
          </a:xfrm>
        </p:spPr>
        <p:txBody>
          <a:bodyPr/>
          <a:lstStyle/>
          <a:p>
            <a:r>
              <a:rPr lang="en-US" dirty="0" smtClean="0"/>
              <a:t>Divided the known dataset into training data(2/3) and testing data(1/3).</a:t>
            </a:r>
          </a:p>
        </p:txBody>
      </p:sp>
      <p:sp>
        <p:nvSpPr>
          <p:cNvPr id="4" name="Date Placeholder 3"/>
          <p:cNvSpPr>
            <a:spLocks noGrp="1"/>
          </p:cNvSpPr>
          <p:nvPr>
            <p:ph type="dt" sz="half" idx="10"/>
          </p:nvPr>
        </p:nvSpPr>
        <p:spPr/>
        <p:txBody>
          <a:bodyPr/>
          <a:lstStyle/>
          <a:p>
            <a:fld id="{188C234E-7CA0-49BA-82E8-D1FDD29A114A}"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967090034"/>
              </p:ext>
            </p:extLst>
          </p:nvPr>
        </p:nvGraphicFramePr>
        <p:xfrm>
          <a:off x="3896140" y="2535214"/>
          <a:ext cx="4810538" cy="1381760"/>
        </p:xfrm>
        <a:graphic>
          <a:graphicData uri="http://schemas.openxmlformats.org/drawingml/2006/table">
            <a:tbl>
              <a:tblPr firstRow="1" bandRow="1">
                <a:tableStyleId>{5C22544A-7EE6-4342-B048-85BDC9FD1C3A}</a:tableStyleId>
              </a:tblPr>
              <a:tblGrid>
                <a:gridCol w="1603513"/>
                <a:gridCol w="1404729"/>
                <a:gridCol w="1802296"/>
              </a:tblGrid>
              <a:tr h="370840">
                <a:tc>
                  <a:txBody>
                    <a:bodyPr/>
                    <a:lstStyle/>
                    <a:p>
                      <a:r>
                        <a:rPr lang="en-US" dirty="0" smtClean="0"/>
                        <a:t>Dataset</a:t>
                      </a:r>
                      <a:endParaRPr lang="en-US" dirty="0"/>
                    </a:p>
                  </a:txBody>
                  <a:tcPr/>
                </a:tc>
                <a:tc>
                  <a:txBody>
                    <a:bodyPr/>
                    <a:lstStyle/>
                    <a:p>
                      <a:r>
                        <a:rPr lang="en-US" dirty="0" smtClean="0"/>
                        <a:t>True mappings</a:t>
                      </a:r>
                      <a:endParaRPr lang="en-US" dirty="0"/>
                    </a:p>
                  </a:txBody>
                  <a:tcPr/>
                </a:tc>
                <a:tc>
                  <a:txBody>
                    <a:bodyPr/>
                    <a:lstStyle/>
                    <a:p>
                      <a:r>
                        <a:rPr lang="en-US" dirty="0" smtClean="0"/>
                        <a:t>False Mappings</a:t>
                      </a:r>
                      <a:endParaRPr lang="en-US" dirty="0"/>
                    </a:p>
                  </a:txBody>
                  <a:tcPr/>
                </a:tc>
              </a:tr>
              <a:tr h="370840">
                <a:tc>
                  <a:txBody>
                    <a:bodyPr/>
                    <a:lstStyle/>
                    <a:p>
                      <a:r>
                        <a:rPr lang="en-US" dirty="0" smtClean="0"/>
                        <a:t> Training</a:t>
                      </a:r>
                      <a:r>
                        <a:rPr lang="en-US" baseline="0" dirty="0" smtClean="0"/>
                        <a:t> data </a:t>
                      </a:r>
                      <a:endParaRPr lang="en-US" dirty="0"/>
                    </a:p>
                  </a:txBody>
                  <a:tcPr/>
                </a:tc>
                <a:tc>
                  <a:txBody>
                    <a:bodyPr/>
                    <a:lstStyle/>
                    <a:p>
                      <a:r>
                        <a:rPr lang="en-US" dirty="0" smtClean="0"/>
                        <a:t>259</a:t>
                      </a:r>
                      <a:endParaRPr lang="en-US" dirty="0"/>
                    </a:p>
                  </a:txBody>
                  <a:tcPr/>
                </a:tc>
                <a:tc>
                  <a:txBody>
                    <a:bodyPr/>
                    <a:lstStyle/>
                    <a:p>
                      <a:r>
                        <a:rPr lang="en-US" dirty="0" smtClean="0"/>
                        <a:t>2679</a:t>
                      </a:r>
                      <a:endParaRPr lang="en-US" dirty="0"/>
                    </a:p>
                  </a:txBody>
                  <a:tcPr/>
                </a:tc>
              </a:tr>
              <a:tr h="370840">
                <a:tc>
                  <a:txBody>
                    <a:bodyPr/>
                    <a:lstStyle/>
                    <a:p>
                      <a:r>
                        <a:rPr lang="en-US" dirty="0" smtClean="0"/>
                        <a:t>Testing data</a:t>
                      </a:r>
                      <a:endParaRPr lang="en-US" dirty="0"/>
                    </a:p>
                  </a:txBody>
                  <a:tcPr>
                    <a:solidFill>
                      <a:srgbClr val="FFC000"/>
                    </a:solidFill>
                  </a:tcPr>
                </a:tc>
                <a:tc>
                  <a:txBody>
                    <a:bodyPr/>
                    <a:lstStyle/>
                    <a:p>
                      <a:r>
                        <a:rPr lang="en-US" dirty="0" smtClean="0"/>
                        <a:t>134</a:t>
                      </a:r>
                      <a:endParaRPr lang="en-US" dirty="0"/>
                    </a:p>
                  </a:txBody>
                  <a:tcPr>
                    <a:solidFill>
                      <a:srgbClr val="FFC000"/>
                    </a:solidFill>
                  </a:tcPr>
                </a:tc>
                <a:tc>
                  <a:txBody>
                    <a:bodyPr/>
                    <a:lstStyle/>
                    <a:p>
                      <a:r>
                        <a:rPr lang="en-US" dirty="0" smtClean="0"/>
                        <a:t>1335</a:t>
                      </a:r>
                      <a:endParaRPr lang="en-US" dirty="0"/>
                    </a:p>
                  </a:txBody>
                  <a:tcPr>
                    <a:solidFill>
                      <a:srgbClr val="FFC00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70267953"/>
              </p:ext>
            </p:extLst>
          </p:nvPr>
        </p:nvGraphicFramePr>
        <p:xfrm>
          <a:off x="3154019" y="4235543"/>
          <a:ext cx="5724937" cy="1387431"/>
        </p:xfrm>
        <a:graphic>
          <a:graphicData uri="http://schemas.openxmlformats.org/drawingml/2006/table">
            <a:tbl>
              <a:tblPr firstRow="1" bandRow="1">
                <a:tableStyleId>{5C22544A-7EE6-4342-B048-85BDC9FD1C3A}</a:tableStyleId>
              </a:tblPr>
              <a:tblGrid>
                <a:gridCol w="2345633"/>
                <a:gridCol w="1577009"/>
                <a:gridCol w="1802295"/>
              </a:tblGrid>
              <a:tr h="462477">
                <a:tc>
                  <a:txBody>
                    <a:bodyPr/>
                    <a:lstStyle/>
                    <a:p>
                      <a:r>
                        <a:rPr lang="en-US" dirty="0" smtClean="0"/>
                        <a:t>Classification</a:t>
                      </a:r>
                      <a:endParaRPr lang="en-US" dirty="0"/>
                    </a:p>
                  </a:txBody>
                  <a:tcPr/>
                </a:tc>
                <a:tc>
                  <a:txBody>
                    <a:bodyPr/>
                    <a:lstStyle/>
                    <a:p>
                      <a:r>
                        <a:rPr lang="en-US" dirty="0" smtClean="0"/>
                        <a:t>True</a:t>
                      </a:r>
                      <a:r>
                        <a:rPr lang="en-US" baseline="0" dirty="0" smtClean="0"/>
                        <a:t> mappings</a:t>
                      </a:r>
                      <a:endParaRPr lang="en-US" dirty="0"/>
                    </a:p>
                  </a:txBody>
                  <a:tcPr/>
                </a:tc>
                <a:tc>
                  <a:txBody>
                    <a:bodyPr/>
                    <a:lstStyle/>
                    <a:p>
                      <a:r>
                        <a:rPr lang="en-US" dirty="0" smtClean="0"/>
                        <a:t>False mappings</a:t>
                      </a:r>
                      <a:endParaRPr lang="en-US" dirty="0"/>
                    </a:p>
                  </a:txBody>
                  <a:tcPr/>
                </a:tc>
              </a:tr>
              <a:tr h="462477">
                <a:tc>
                  <a:txBody>
                    <a:bodyPr/>
                    <a:lstStyle/>
                    <a:p>
                      <a:r>
                        <a:rPr lang="en-US" dirty="0" smtClean="0"/>
                        <a:t>Incorrectly classified</a:t>
                      </a:r>
                      <a:endParaRPr lang="en-US" dirty="0"/>
                    </a:p>
                  </a:txBody>
                  <a:tcPr/>
                </a:tc>
                <a:tc>
                  <a:txBody>
                    <a:bodyPr/>
                    <a:lstStyle/>
                    <a:p>
                      <a:r>
                        <a:rPr lang="en-US" dirty="0" smtClean="0"/>
                        <a:t>18</a:t>
                      </a:r>
                      <a:endParaRPr lang="en-US" dirty="0"/>
                    </a:p>
                  </a:txBody>
                  <a:tcPr/>
                </a:tc>
                <a:tc>
                  <a:txBody>
                    <a:bodyPr/>
                    <a:lstStyle/>
                    <a:p>
                      <a:r>
                        <a:rPr lang="en-US" dirty="0" smtClean="0"/>
                        <a:t>95</a:t>
                      </a:r>
                      <a:endParaRPr lang="en-US" dirty="0"/>
                    </a:p>
                  </a:txBody>
                  <a:tcPr/>
                </a:tc>
              </a:tr>
              <a:tr h="462477">
                <a:tc>
                  <a:txBody>
                    <a:bodyPr/>
                    <a:lstStyle/>
                    <a:p>
                      <a:r>
                        <a:rPr lang="en-US" dirty="0" smtClean="0"/>
                        <a:t>Correctly</a:t>
                      </a:r>
                      <a:r>
                        <a:rPr lang="en-US" baseline="0" dirty="0" smtClean="0"/>
                        <a:t> classified</a:t>
                      </a:r>
                      <a:endParaRPr lang="en-US" dirty="0"/>
                    </a:p>
                  </a:txBody>
                  <a:tcPr>
                    <a:solidFill>
                      <a:srgbClr val="92D050"/>
                    </a:solidFill>
                  </a:tcPr>
                </a:tc>
                <a:tc>
                  <a:txBody>
                    <a:bodyPr/>
                    <a:lstStyle/>
                    <a:p>
                      <a:r>
                        <a:rPr lang="en-US" dirty="0" smtClean="0"/>
                        <a:t>116</a:t>
                      </a:r>
                      <a:endParaRPr lang="en-US" dirty="0"/>
                    </a:p>
                  </a:txBody>
                  <a:tcPr>
                    <a:solidFill>
                      <a:srgbClr val="92D050"/>
                    </a:solidFill>
                  </a:tcPr>
                </a:tc>
                <a:tc>
                  <a:txBody>
                    <a:bodyPr/>
                    <a:lstStyle/>
                    <a:p>
                      <a:r>
                        <a:rPr lang="en-US" dirty="0" smtClean="0"/>
                        <a:t>1240</a:t>
                      </a:r>
                      <a:endParaRPr lang="en-US" dirty="0"/>
                    </a:p>
                  </a:txBody>
                  <a:tcPr>
                    <a:solidFill>
                      <a:srgbClr val="92D050"/>
                    </a:solidFill>
                  </a:tcPr>
                </a:tc>
              </a:tr>
            </a:tbl>
          </a:graphicData>
        </a:graphic>
      </p:graphicFrame>
    </p:spTree>
    <p:extLst>
      <p:ext uri="{BB962C8B-B14F-4D97-AF65-F5344CB8AC3E}">
        <p14:creationId xmlns:p14="http://schemas.microsoft.com/office/powerpoint/2010/main" val="185196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365125"/>
            <a:ext cx="10515600" cy="840823"/>
          </a:xfrm>
        </p:spPr>
        <p:txBody>
          <a:bodyPr/>
          <a:lstStyle/>
          <a:p>
            <a:pPr algn="ctr"/>
            <a:r>
              <a:rPr lang="en-US" dirty="0" smtClean="0"/>
              <a:t>Precision and Recall measures</a:t>
            </a:r>
            <a:endParaRPr lang="en-US" dirty="0"/>
          </a:p>
        </p:txBody>
      </p:sp>
      <p:sp>
        <p:nvSpPr>
          <p:cNvPr id="4" name="Date Placeholder 3"/>
          <p:cNvSpPr>
            <a:spLocks noGrp="1"/>
          </p:cNvSpPr>
          <p:nvPr>
            <p:ph type="dt" sz="half" idx="10"/>
          </p:nvPr>
        </p:nvSpPr>
        <p:spPr/>
        <p:txBody>
          <a:bodyPr/>
          <a:lstStyle/>
          <a:p>
            <a:fld id="{5A281F9B-5960-4D52-887F-ABC9CD42E3A1}"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31</a:t>
            </a:fld>
            <a:endParaRPr lang="en-US"/>
          </a:p>
        </p:txBody>
      </p:sp>
      <p:sp>
        <p:nvSpPr>
          <p:cNvPr id="6" name="Text Box 8"/>
          <p:cNvSpPr txBox="1">
            <a:spLocks noChangeArrowheads="1"/>
          </p:cNvSpPr>
          <p:nvPr/>
        </p:nvSpPr>
        <p:spPr bwMode="auto">
          <a:xfrm>
            <a:off x="530087" y="2502988"/>
            <a:ext cx="10222917" cy="473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10000"/>
              </a:spcBef>
            </a:pPr>
            <a:r>
              <a:rPr lang="en-US" altLang="ja-JP" sz="2600" dirty="0" smtClean="0">
                <a:solidFill>
                  <a:srgbClr val="0070C0"/>
                </a:solidFill>
                <a:ea typeface="MS PGothic" panose="020B0600070205080204" pitchFamily="34" charset="-128"/>
              </a:rPr>
              <a:t>Recall </a:t>
            </a:r>
            <a:r>
              <a:rPr lang="en-US" altLang="ja-JP" sz="2600" i="1" dirty="0" smtClean="0">
                <a:solidFill>
                  <a:srgbClr val="0070C0"/>
                </a:solidFill>
                <a:ea typeface="MS PGothic" panose="020B0600070205080204" pitchFamily="34" charset="-128"/>
              </a:rPr>
              <a:t>R</a:t>
            </a:r>
            <a:r>
              <a:rPr lang="en-US" altLang="ja-JP" sz="2600" dirty="0" smtClean="0">
                <a:ea typeface="MS PGothic" panose="020B0600070205080204" pitchFamily="34" charset="-128"/>
              </a:rPr>
              <a:t> is the number of correctly classified positive examples divided by the </a:t>
            </a:r>
            <a:r>
              <a:rPr lang="en-US" altLang="ja-JP" sz="2600" dirty="0" smtClean="0">
                <a:solidFill>
                  <a:srgbClr val="92D050"/>
                </a:solidFill>
                <a:ea typeface="MS PGothic" panose="020B0600070205080204" pitchFamily="34" charset="-128"/>
              </a:rPr>
              <a:t>total number of actual positive examples</a:t>
            </a:r>
            <a:r>
              <a:rPr lang="en-US" altLang="ja-JP" sz="2600" dirty="0" smtClean="0">
                <a:ea typeface="MS PGothic" panose="020B0600070205080204" pitchFamily="34" charset="-128"/>
              </a:rPr>
              <a:t> in the test set. </a:t>
            </a:r>
          </a:p>
          <a:p>
            <a:pPr>
              <a:spcBef>
                <a:spcPct val="10000"/>
              </a:spcBef>
            </a:pPr>
            <a:r>
              <a:rPr lang="en-US" sz="2600" dirty="0" smtClean="0">
                <a:ea typeface="MS PGothic" panose="020B0600070205080204" pitchFamily="34" charset="-128"/>
              </a:rPr>
              <a:t>Recall= 116/134 =86%</a:t>
            </a:r>
          </a:p>
          <a:p>
            <a:pPr>
              <a:spcBef>
                <a:spcPct val="10000"/>
              </a:spcBef>
            </a:pPr>
            <a:endParaRPr lang="en-US" altLang="ja-JP" sz="2600" dirty="0" smtClean="0">
              <a:solidFill>
                <a:srgbClr val="FF0000"/>
              </a:solidFill>
              <a:ea typeface="MS PGothic" panose="020B0600070205080204" pitchFamily="34" charset="-128"/>
            </a:endParaRPr>
          </a:p>
          <a:p>
            <a:pPr>
              <a:spcBef>
                <a:spcPct val="10000"/>
              </a:spcBef>
            </a:pPr>
            <a:r>
              <a:rPr lang="en-US" altLang="ja-JP" sz="2600" dirty="0" smtClean="0">
                <a:solidFill>
                  <a:srgbClr val="0070C0"/>
                </a:solidFill>
                <a:ea typeface="MS PGothic" panose="020B0600070205080204" pitchFamily="34" charset="-128"/>
              </a:rPr>
              <a:t>Precision </a:t>
            </a:r>
            <a:r>
              <a:rPr lang="en-US" altLang="ja-JP" sz="2600" i="1" dirty="0">
                <a:solidFill>
                  <a:srgbClr val="0070C0"/>
                </a:solidFill>
                <a:ea typeface="MS PGothic" panose="020B0600070205080204" pitchFamily="34" charset="-128"/>
              </a:rPr>
              <a:t>P</a:t>
            </a:r>
            <a:r>
              <a:rPr lang="en-US" altLang="ja-JP" sz="2600" dirty="0" smtClean="0">
                <a:ea typeface="MS PGothic" panose="020B0600070205080204" pitchFamily="34" charset="-128"/>
              </a:rPr>
              <a:t> </a:t>
            </a:r>
            <a:r>
              <a:rPr lang="en-US" altLang="ja-JP" sz="2600" dirty="0">
                <a:ea typeface="MS PGothic" panose="020B0600070205080204" pitchFamily="34" charset="-128"/>
              </a:rPr>
              <a:t>is the number of correctly classified positive examples divided by the </a:t>
            </a:r>
            <a:r>
              <a:rPr lang="en-US" altLang="ja-JP" sz="2600" dirty="0">
                <a:solidFill>
                  <a:srgbClr val="FFC000"/>
                </a:solidFill>
                <a:ea typeface="MS PGothic" panose="020B0600070205080204" pitchFamily="34" charset="-128"/>
              </a:rPr>
              <a:t>total number of examples that are classified as positive</a:t>
            </a:r>
            <a:r>
              <a:rPr lang="en-US" altLang="ja-JP" sz="2600" dirty="0">
                <a:ea typeface="MS PGothic" panose="020B0600070205080204" pitchFamily="34" charset="-128"/>
              </a:rPr>
              <a:t>. </a:t>
            </a:r>
            <a:endParaRPr lang="en-US" altLang="ja-JP" sz="2600" dirty="0" smtClean="0">
              <a:ea typeface="MS PGothic" panose="020B0600070205080204" pitchFamily="34" charset="-128"/>
            </a:endParaRPr>
          </a:p>
          <a:p>
            <a:pPr>
              <a:spcBef>
                <a:spcPct val="10000"/>
              </a:spcBef>
            </a:pPr>
            <a:r>
              <a:rPr lang="en-US" altLang="ja-JP" sz="2600" dirty="0" smtClean="0">
                <a:ea typeface="MS PGothic" panose="020B0600070205080204" pitchFamily="34" charset="-128"/>
              </a:rPr>
              <a:t>Precision= 116/116+95 = 54%</a:t>
            </a:r>
          </a:p>
          <a:p>
            <a:pPr>
              <a:spcBef>
                <a:spcPct val="10000"/>
              </a:spcBef>
            </a:pPr>
            <a:endParaRPr lang="en-US" altLang="ja-JP" sz="2600" dirty="0">
              <a:ea typeface="MS PGothic" panose="020B0600070205080204" pitchFamily="34" charset="-128"/>
            </a:endParaRPr>
          </a:p>
          <a:p>
            <a:pPr>
              <a:spcBef>
                <a:spcPct val="10000"/>
              </a:spcBef>
            </a:pPr>
            <a:endParaRPr lang="en-US" sz="2600" dirty="0"/>
          </a:p>
        </p:txBody>
      </p:sp>
      <p:graphicFrame>
        <p:nvGraphicFramePr>
          <p:cNvPr id="7" name="Object 9"/>
          <p:cNvGraphicFramePr>
            <a:graphicFrameLocks noChangeAspect="1"/>
          </p:cNvGraphicFramePr>
          <p:nvPr>
            <p:extLst>
              <p:ext uri="{D42A27DB-BD31-4B8C-83A1-F6EECF244321}">
                <p14:modId xmlns:p14="http://schemas.microsoft.com/office/powerpoint/2010/main" val="892463820"/>
              </p:ext>
            </p:extLst>
          </p:nvPr>
        </p:nvGraphicFramePr>
        <p:xfrm>
          <a:off x="3119438" y="1284288"/>
          <a:ext cx="5953125" cy="1141412"/>
        </p:xfrm>
        <a:graphic>
          <a:graphicData uri="http://schemas.openxmlformats.org/presentationml/2006/ole">
            <mc:AlternateContent xmlns:mc="http://schemas.openxmlformats.org/markup-compatibility/2006">
              <mc:Choice xmlns:v="urn:schemas-microsoft-com:vml" Requires="v">
                <p:oleObj spid="_x0000_s2212" name="Equation" r:id="rId4" imgW="2006280" imgH="393480" progId="Equation.3">
                  <p:embed/>
                </p:oleObj>
              </mc:Choice>
              <mc:Fallback>
                <p:oleObj name="Equation" r:id="rId4" imgW="2006280" imgH="393480" progId="Equation.3">
                  <p:embed/>
                  <p:pic>
                    <p:nvPicPr>
                      <p:cNvPr id="0" name=""/>
                      <p:cNvPicPr>
                        <a:picLocks noChangeAspect="1" noChangeArrowheads="1"/>
                      </p:cNvPicPr>
                      <p:nvPr/>
                    </p:nvPicPr>
                    <p:blipFill>
                      <a:blip r:embed="rId5"/>
                      <a:srcRect/>
                      <a:stretch>
                        <a:fillRect/>
                      </a:stretch>
                    </p:blipFill>
                    <p:spPr bwMode="auto">
                      <a:xfrm>
                        <a:off x="3119438" y="1284288"/>
                        <a:ext cx="5953125" cy="1141412"/>
                      </a:xfrm>
                      <a:prstGeom prst="rect">
                        <a:avLst/>
                      </a:prstGeom>
                      <a:noFill/>
                    </p:spPr>
                  </p:pic>
                </p:oleObj>
              </mc:Fallback>
            </mc:AlternateContent>
          </a:graphicData>
        </a:graphic>
      </p:graphicFrame>
    </p:spTree>
    <p:extLst>
      <p:ext uri="{BB962C8B-B14F-4D97-AF65-F5344CB8AC3E}">
        <p14:creationId xmlns:p14="http://schemas.microsoft.com/office/powerpoint/2010/main" val="3799570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927" y="1272654"/>
            <a:ext cx="1443844" cy="1082883"/>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449" y="4575188"/>
            <a:ext cx="1104900" cy="1447800"/>
          </a:xfrm>
          <a:prstGeom prst="rect">
            <a:avLst/>
          </a:prstGeom>
        </p:spPr>
      </p:pic>
      <p:sp>
        <p:nvSpPr>
          <p:cNvPr id="74" name="Title 1"/>
          <p:cNvSpPr txBox="1">
            <a:spLocks/>
          </p:cNvSpPr>
          <p:nvPr/>
        </p:nvSpPr>
        <p:spPr>
          <a:xfrm>
            <a:off x="1579239" y="29098"/>
            <a:ext cx="8506869" cy="1143000"/>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dirty="0" smtClean="0"/>
              <a:t>Rosetta Mapper (fill the Mapping table)</a:t>
            </a:r>
            <a:endParaRPr lang="en-US" dirty="0"/>
          </a:p>
        </p:txBody>
      </p:sp>
      <p:pic>
        <p:nvPicPr>
          <p:cNvPr id="76" name="Picture 75" descr="roundapp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0007" y="1487945"/>
            <a:ext cx="327683" cy="325343"/>
          </a:xfrm>
          <a:prstGeom prst="rect">
            <a:avLst/>
          </a:prstGeom>
        </p:spPr>
      </p:pic>
      <p:pic>
        <p:nvPicPr>
          <p:cNvPr id="77" name="Picture 76" descr="paper.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2972" y="1400644"/>
            <a:ext cx="624541" cy="698190"/>
          </a:xfrm>
          <a:prstGeom prst="rect">
            <a:avLst/>
          </a:prstGeom>
        </p:spPr>
      </p:pic>
      <p:pic>
        <p:nvPicPr>
          <p:cNvPr id="78" name="Picture 77" descr="paper.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5372" y="4902729"/>
            <a:ext cx="624541" cy="698190"/>
          </a:xfrm>
          <a:prstGeom prst="rect">
            <a:avLst/>
          </a:prstGeom>
        </p:spPr>
      </p:pic>
      <p:sp>
        <p:nvSpPr>
          <p:cNvPr id="79" name="Bent-Up Arrow 78"/>
          <p:cNvSpPr/>
          <p:nvPr/>
        </p:nvSpPr>
        <p:spPr>
          <a:xfrm rot="16200000" flipV="1">
            <a:off x="1268407" y="3867029"/>
            <a:ext cx="924899" cy="532545"/>
          </a:xfrm>
          <a:prstGeom prst="bentUpArrow">
            <a:avLst>
              <a:gd name="adj1" fmla="val 18021"/>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Bent-Up Arrow 79"/>
          <p:cNvSpPr/>
          <p:nvPr/>
        </p:nvSpPr>
        <p:spPr>
          <a:xfrm rot="5220268">
            <a:off x="1338162" y="2645353"/>
            <a:ext cx="785391" cy="4921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Bent-Up Arrow 80"/>
          <p:cNvSpPr/>
          <p:nvPr/>
        </p:nvSpPr>
        <p:spPr>
          <a:xfrm>
            <a:off x="3621283" y="2373148"/>
            <a:ext cx="403601" cy="673099"/>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Bent-Up Arrow 81"/>
          <p:cNvSpPr/>
          <p:nvPr/>
        </p:nvSpPr>
        <p:spPr>
          <a:xfrm flipV="1">
            <a:off x="3621283" y="3741540"/>
            <a:ext cx="428178" cy="74305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046941" y="2828386"/>
            <a:ext cx="1393391"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Tracing</a:t>
            </a:r>
            <a:endParaRPr lang="en-US" dirty="0"/>
          </a:p>
        </p:txBody>
      </p:sp>
      <p:graphicFrame>
        <p:nvGraphicFramePr>
          <p:cNvPr id="84" name="Table 83"/>
          <p:cNvGraphicFramePr>
            <a:graphicFrameLocks noGrp="1"/>
          </p:cNvGraphicFramePr>
          <p:nvPr>
            <p:extLst>
              <p:ext uri="{D42A27DB-BD31-4B8C-83A1-F6EECF244321}">
                <p14:modId xmlns:p14="http://schemas.microsoft.com/office/powerpoint/2010/main" val="2762261790"/>
              </p:ext>
            </p:extLst>
          </p:nvPr>
        </p:nvGraphicFramePr>
        <p:xfrm>
          <a:off x="9072026" y="4024934"/>
          <a:ext cx="2824427" cy="1540963"/>
        </p:xfrm>
        <a:graphic>
          <a:graphicData uri="http://schemas.openxmlformats.org/drawingml/2006/table">
            <a:tbl>
              <a:tblPr firstRow="1" bandRow="1">
                <a:tableStyleId>{2A488322-F2BA-4B5B-9748-0D474271808F}</a:tableStyleId>
              </a:tblPr>
              <a:tblGrid>
                <a:gridCol w="801663"/>
                <a:gridCol w="886691"/>
                <a:gridCol w="1136073"/>
              </a:tblGrid>
              <a:tr h="598406">
                <a:tc>
                  <a:txBody>
                    <a:bodyPr/>
                    <a:lstStyle/>
                    <a:p>
                      <a:r>
                        <a:rPr lang="en-US" sz="1400" dirty="0" smtClean="0"/>
                        <a:t>J2ME method</a:t>
                      </a:r>
                      <a:endParaRPr lang="en-US" sz="1400" dirty="0"/>
                    </a:p>
                  </a:txBody>
                  <a:tcPr/>
                </a:tc>
                <a:tc>
                  <a:txBody>
                    <a:bodyPr/>
                    <a:lstStyle/>
                    <a:p>
                      <a:r>
                        <a:rPr lang="en-US" sz="1400" dirty="0" smtClean="0"/>
                        <a:t>Android</a:t>
                      </a:r>
                      <a:r>
                        <a:rPr lang="en-US" sz="1400" baseline="0" dirty="0" smtClean="0"/>
                        <a:t> method</a:t>
                      </a:r>
                      <a:endParaRPr lang="en-US" sz="1400" dirty="0"/>
                    </a:p>
                  </a:txBody>
                  <a:tcPr/>
                </a:tc>
                <a:tc>
                  <a:txBody>
                    <a:bodyPr/>
                    <a:lstStyle/>
                    <a:p>
                      <a:pPr algn="ctr"/>
                      <a:r>
                        <a:rPr lang="en-US" sz="1400" dirty="0" smtClean="0"/>
                        <a:t>Probability</a:t>
                      </a:r>
                    </a:p>
                    <a:p>
                      <a:pPr algn="ctr"/>
                      <a:r>
                        <a:rPr lang="en-US" sz="1400" dirty="0" smtClean="0"/>
                        <a:t>Of match</a:t>
                      </a:r>
                      <a:endParaRPr lang="en-US" sz="1400" dirty="0"/>
                    </a:p>
                  </a:txBody>
                  <a:tcPr/>
                </a:tc>
              </a:tr>
              <a:tr h="479381">
                <a:tc>
                  <a:txBody>
                    <a:bodyPr/>
                    <a:lstStyle/>
                    <a:p>
                      <a:pPr algn="ctr"/>
                      <a:r>
                        <a:rPr lang="en-US" sz="1400" dirty="0" smtClean="0"/>
                        <a:t>setColor</a:t>
                      </a:r>
                      <a:endParaRPr lang="en-US" sz="1400" dirty="0"/>
                    </a:p>
                  </a:txBody>
                  <a:tcPr/>
                </a:tc>
                <a:tc>
                  <a:txBody>
                    <a:bodyPr/>
                    <a:lstStyle/>
                    <a:p>
                      <a:r>
                        <a:rPr lang="en-US" sz="1400" dirty="0" smtClean="0"/>
                        <a:t>setStyle</a:t>
                      </a:r>
                      <a:endParaRPr lang="en-US" sz="1400" dirty="0"/>
                    </a:p>
                  </a:txBody>
                  <a:tcPr/>
                </a:tc>
                <a:tc>
                  <a:txBody>
                    <a:bodyPr/>
                    <a:lstStyle/>
                    <a:p>
                      <a:r>
                        <a:rPr lang="en-US" sz="1400" dirty="0" smtClean="0"/>
                        <a:t>0.6</a:t>
                      </a:r>
                      <a:endParaRPr lang="en-US" sz="1400" dirty="0"/>
                    </a:p>
                  </a:txBody>
                  <a:tcPr/>
                </a:tc>
              </a:tr>
              <a:tr h="463176">
                <a:tc>
                  <a:txBody>
                    <a:bodyPr/>
                    <a:lstStyle/>
                    <a:p>
                      <a:r>
                        <a:rPr lang="en-US" sz="1400" dirty="0" err="1" smtClean="0"/>
                        <a:t>setColor</a:t>
                      </a:r>
                      <a:endParaRPr lang="en-US" sz="1400" dirty="0"/>
                    </a:p>
                  </a:txBody>
                  <a:tcPr/>
                </a:tc>
                <a:tc>
                  <a:txBody>
                    <a:bodyPr/>
                    <a:lstStyle/>
                    <a:p>
                      <a:r>
                        <a:rPr lang="en-US" sz="1400" dirty="0" err="1" smtClean="0"/>
                        <a:t>fillRect</a:t>
                      </a:r>
                      <a:endParaRPr lang="en-US" sz="1400" dirty="0"/>
                    </a:p>
                  </a:txBody>
                  <a:tcPr/>
                </a:tc>
                <a:tc>
                  <a:txBody>
                    <a:bodyPr/>
                    <a:lstStyle/>
                    <a:p>
                      <a:r>
                        <a:rPr lang="en-US" sz="1400" dirty="0" smtClean="0"/>
                        <a:t>0.45</a:t>
                      </a:r>
                      <a:endParaRPr lang="en-US" sz="1400" dirty="0"/>
                    </a:p>
                  </a:txBody>
                  <a:tcPr/>
                </a:tc>
              </a:tr>
            </a:tbl>
          </a:graphicData>
        </a:graphic>
      </p:graphicFrame>
      <p:sp>
        <p:nvSpPr>
          <p:cNvPr id="85" name="Rectangle 84"/>
          <p:cNvSpPr/>
          <p:nvPr/>
        </p:nvSpPr>
        <p:spPr>
          <a:xfrm>
            <a:off x="6424296" y="2817928"/>
            <a:ext cx="1346018"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Probabilistic Inference</a:t>
            </a:r>
            <a:endParaRPr lang="en-US" dirty="0"/>
          </a:p>
        </p:txBody>
      </p:sp>
      <p:sp>
        <p:nvSpPr>
          <p:cNvPr id="86" name="TextBox 85"/>
          <p:cNvSpPr txBox="1"/>
          <p:nvPr/>
        </p:nvSpPr>
        <p:spPr>
          <a:xfrm>
            <a:off x="40396" y="2830534"/>
            <a:ext cx="1437539"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Same </a:t>
            </a:r>
            <a:r>
              <a:rPr lang="en-US" dirty="0"/>
              <a:t>a</a:t>
            </a:r>
            <a:r>
              <a:rPr lang="en-US" dirty="0" smtClean="0"/>
              <a:t>pplications</a:t>
            </a:r>
            <a:endParaRPr lang="en-US" dirty="0"/>
          </a:p>
          <a:p>
            <a:pPr algn="ctr"/>
            <a:r>
              <a:rPr lang="en-US" dirty="0" smtClean="0"/>
              <a:t>on source and target</a:t>
            </a:r>
          </a:p>
        </p:txBody>
      </p:sp>
      <p:sp>
        <p:nvSpPr>
          <p:cNvPr id="87" name="Bent-Up Arrow 86"/>
          <p:cNvSpPr/>
          <p:nvPr/>
        </p:nvSpPr>
        <p:spPr>
          <a:xfrm rot="5225539">
            <a:off x="3967727" y="2504303"/>
            <a:ext cx="699166" cy="4638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Bent-Up Arrow 87"/>
          <p:cNvSpPr/>
          <p:nvPr/>
        </p:nvSpPr>
        <p:spPr>
          <a:xfrm rot="16200000" flipV="1">
            <a:off x="3937083" y="3842141"/>
            <a:ext cx="760452" cy="436345"/>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4669876" y="1541727"/>
            <a:ext cx="1488869" cy="369332"/>
          </a:xfrm>
          <a:prstGeom prst="rect">
            <a:avLst/>
          </a:prstGeom>
          <a:noFill/>
        </p:spPr>
        <p:txBody>
          <a:bodyPr wrap="none" rtlCol="0">
            <a:spAutoFit/>
          </a:bodyPr>
          <a:lstStyle/>
          <a:p>
            <a:pPr algn="ctr"/>
            <a:r>
              <a:rPr lang="en-US" dirty="0" smtClean="0"/>
              <a:t>Java ME Trace</a:t>
            </a:r>
            <a:endParaRPr lang="en-US" dirty="0"/>
          </a:p>
        </p:txBody>
      </p:sp>
      <p:sp>
        <p:nvSpPr>
          <p:cNvPr id="90" name="TextBox 89"/>
          <p:cNvSpPr txBox="1"/>
          <p:nvPr/>
        </p:nvSpPr>
        <p:spPr>
          <a:xfrm>
            <a:off x="4716879" y="5067302"/>
            <a:ext cx="1484381" cy="369332"/>
          </a:xfrm>
          <a:prstGeom prst="rect">
            <a:avLst/>
          </a:prstGeom>
          <a:noFill/>
        </p:spPr>
        <p:txBody>
          <a:bodyPr wrap="none" rtlCol="0">
            <a:spAutoFit/>
          </a:bodyPr>
          <a:lstStyle/>
          <a:p>
            <a:pPr algn="ctr"/>
            <a:r>
              <a:rPr lang="en-US" dirty="0" smtClean="0"/>
              <a:t>Android Trace</a:t>
            </a:r>
            <a:endParaRPr lang="en-US" dirty="0"/>
          </a:p>
        </p:txBody>
      </p:sp>
      <p:pic>
        <p:nvPicPr>
          <p:cNvPr id="92" name="Picture 91" descr="roundapps.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1368" y="5032280"/>
            <a:ext cx="445332" cy="533617"/>
          </a:xfrm>
          <a:prstGeom prst="rect">
            <a:avLst/>
          </a:prstGeom>
        </p:spPr>
      </p:pic>
      <p:sp>
        <p:nvSpPr>
          <p:cNvPr id="93" name="TextBox 92"/>
          <p:cNvSpPr txBox="1"/>
          <p:nvPr/>
        </p:nvSpPr>
        <p:spPr>
          <a:xfrm>
            <a:off x="74302" y="1524145"/>
            <a:ext cx="991745" cy="646331"/>
          </a:xfrm>
          <a:prstGeom prst="rect">
            <a:avLst/>
          </a:prstGeom>
          <a:noFill/>
        </p:spPr>
        <p:txBody>
          <a:bodyPr wrap="none" rtlCol="0">
            <a:spAutoFit/>
          </a:bodyPr>
          <a:lstStyle/>
          <a:p>
            <a:pPr algn="ctr"/>
            <a:r>
              <a:rPr lang="en-US" dirty="0" smtClean="0"/>
              <a:t>Java ME </a:t>
            </a:r>
          </a:p>
          <a:p>
            <a:pPr algn="ctr"/>
            <a:r>
              <a:rPr lang="en-US" dirty="0" smtClean="0"/>
              <a:t>game</a:t>
            </a:r>
            <a:endParaRPr lang="en-US" dirty="0"/>
          </a:p>
        </p:txBody>
      </p:sp>
      <p:sp>
        <p:nvSpPr>
          <p:cNvPr id="94" name="TextBox 93"/>
          <p:cNvSpPr txBox="1"/>
          <p:nvPr/>
        </p:nvSpPr>
        <p:spPr>
          <a:xfrm>
            <a:off x="46005" y="5220173"/>
            <a:ext cx="934358" cy="646331"/>
          </a:xfrm>
          <a:prstGeom prst="rect">
            <a:avLst/>
          </a:prstGeom>
          <a:noFill/>
        </p:spPr>
        <p:txBody>
          <a:bodyPr wrap="none" rtlCol="0">
            <a:spAutoFit/>
          </a:bodyPr>
          <a:lstStyle/>
          <a:p>
            <a:pPr algn="ctr"/>
            <a:r>
              <a:rPr lang="en-US" dirty="0" smtClean="0"/>
              <a:t>Android</a:t>
            </a:r>
          </a:p>
          <a:p>
            <a:pPr algn="ctr"/>
            <a:r>
              <a:rPr lang="en-US" dirty="0" smtClean="0"/>
              <a:t> game</a:t>
            </a:r>
            <a:endParaRPr lang="en-US" dirty="0"/>
          </a:p>
        </p:txBody>
      </p:sp>
      <p:sp>
        <p:nvSpPr>
          <p:cNvPr id="95" name="Right Arrow 94"/>
          <p:cNvSpPr/>
          <p:nvPr/>
        </p:nvSpPr>
        <p:spPr>
          <a:xfrm>
            <a:off x="7864067" y="3059453"/>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ate Placeholder 95"/>
          <p:cNvSpPr>
            <a:spLocks noGrp="1"/>
          </p:cNvSpPr>
          <p:nvPr>
            <p:ph type="dt" sz="half" idx="10"/>
          </p:nvPr>
        </p:nvSpPr>
        <p:spPr/>
        <p:txBody>
          <a:bodyPr/>
          <a:lstStyle/>
          <a:p>
            <a:fld id="{4F87DEDF-AB0C-4BF8-8086-848F153C7FF4}" type="datetime1">
              <a:rPr lang="en-US" smtClean="0"/>
              <a:t>11/29/2012</a:t>
            </a:fld>
            <a:endParaRPr lang="en-US"/>
          </a:p>
        </p:txBody>
      </p:sp>
      <p:sp>
        <p:nvSpPr>
          <p:cNvPr id="97" name="Footer Placeholder 96"/>
          <p:cNvSpPr>
            <a:spLocks noGrp="1"/>
          </p:cNvSpPr>
          <p:nvPr>
            <p:ph type="ftr" sz="quarter" idx="11"/>
          </p:nvPr>
        </p:nvSpPr>
        <p:spPr/>
        <p:txBody>
          <a:bodyPr/>
          <a:lstStyle/>
          <a:p>
            <a:r>
              <a:rPr lang="en-US" smtClean="0"/>
              <a:t>Yogesh Padmanaban</a:t>
            </a:r>
            <a:endParaRPr lang="en-US"/>
          </a:p>
        </p:txBody>
      </p:sp>
      <p:sp>
        <p:nvSpPr>
          <p:cNvPr id="101" name="Slide Number Placeholder 100"/>
          <p:cNvSpPr>
            <a:spLocks noGrp="1"/>
          </p:cNvSpPr>
          <p:nvPr>
            <p:ph type="sldNum" sz="quarter" idx="12"/>
          </p:nvPr>
        </p:nvSpPr>
        <p:spPr/>
        <p:txBody>
          <a:bodyPr/>
          <a:lstStyle/>
          <a:p>
            <a:fld id="{AC6F656C-6828-4728-8292-154E5E3A9B6B}" type="slidenum">
              <a:rPr lang="en-US" smtClean="0"/>
              <a:t>32</a:t>
            </a:fld>
            <a:endParaRPr lang="en-US"/>
          </a:p>
        </p:txBody>
      </p:sp>
      <p:sp>
        <p:nvSpPr>
          <p:cNvPr id="98" name="Rectangle 97"/>
          <p:cNvSpPr/>
          <p:nvPr/>
        </p:nvSpPr>
        <p:spPr>
          <a:xfrm>
            <a:off x="4704357" y="2853614"/>
            <a:ext cx="1142283" cy="9160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Generate Factors </a:t>
            </a:r>
            <a:endParaRPr lang="en-US" dirty="0"/>
          </a:p>
        </p:txBody>
      </p:sp>
      <p:sp>
        <p:nvSpPr>
          <p:cNvPr id="100" name="Right Arrow 99"/>
          <p:cNvSpPr/>
          <p:nvPr/>
        </p:nvSpPr>
        <p:spPr>
          <a:xfrm>
            <a:off x="5920193" y="3157452"/>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409040" y="2800245"/>
            <a:ext cx="1346018"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Combine </a:t>
            </a:r>
          </a:p>
          <a:p>
            <a:pPr algn="ctr"/>
            <a:r>
              <a:rPr lang="en-US" sz="1400" dirty="0" smtClean="0"/>
              <a:t>Mappings </a:t>
            </a:r>
          </a:p>
          <a:p>
            <a:pPr algn="ctr"/>
            <a:r>
              <a:rPr lang="en-US" sz="1400" dirty="0" smtClean="0"/>
              <a:t>Across Traces</a:t>
            </a:r>
            <a:endParaRPr lang="en-US" sz="1400" dirty="0"/>
          </a:p>
        </p:txBody>
      </p:sp>
      <p:sp>
        <p:nvSpPr>
          <p:cNvPr id="103" name="Bent-Up Arrow 102"/>
          <p:cNvSpPr/>
          <p:nvPr/>
        </p:nvSpPr>
        <p:spPr>
          <a:xfrm flipV="1">
            <a:off x="9855960" y="3157452"/>
            <a:ext cx="537823" cy="51340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62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473" y="77485"/>
            <a:ext cx="10515600" cy="1325563"/>
          </a:xfrm>
        </p:spPr>
        <p:txBody>
          <a:bodyPr/>
          <a:lstStyle/>
          <a:p>
            <a:pPr algn="ctr"/>
            <a:r>
              <a:rPr lang="en-US" dirty="0" smtClean="0"/>
              <a:t> Generation of Factors</a:t>
            </a:r>
            <a:endParaRPr lang="en-US" dirty="0"/>
          </a:p>
        </p:txBody>
      </p:sp>
      <mc:AlternateContent xmlns:mc="http://schemas.openxmlformats.org/markup-compatibility/2006">
        <mc:Choice xmlns:a14="http://schemas.microsoft.com/office/drawing/2010/main" Requires="a14">
          <p:sp>
            <p:nvSpPr>
              <p:cNvPr id="18" name="Content Placeholder 2"/>
              <p:cNvSpPr>
                <a:spLocks noGrp="1"/>
              </p:cNvSpPr>
              <p:nvPr>
                <p:ph idx="1"/>
              </p:nvPr>
            </p:nvSpPr>
            <p:spPr>
              <a:xfrm>
                <a:off x="838200" y="3079135"/>
                <a:ext cx="10515600" cy="3257109"/>
              </a:xfrm>
            </p:spPr>
            <p:txBody>
              <a:bodyPr>
                <a:normAutofit fontScale="92500" lnSpcReduction="10000"/>
              </a:bodyPr>
              <a:lstStyle/>
              <a:p>
                <a:pPr marL="0" indent="0">
                  <a:buNone/>
                </a:pPr>
                <a:r>
                  <a:rPr lang="en-US" b="1" dirty="0" smtClean="0"/>
                  <a:t>Factors:</a:t>
                </a:r>
                <a:r>
                  <a:rPr lang="en-US" dirty="0" smtClean="0"/>
                  <a:t> </a:t>
                </a:r>
                <a:endParaRPr lang="en-US" dirty="0" smtClean="0"/>
              </a:p>
              <a:p>
                <a:pPr marL="0" indent="0">
                  <a:buNone/>
                </a:pPr>
                <a:r>
                  <a:rPr lang="en-US" dirty="0"/>
                  <a:t> </a:t>
                </a:r>
                <a:r>
                  <a:rPr lang="en-US" dirty="0" smtClean="0"/>
                  <a:t>   </a:t>
                </a:r>
                <a:r>
                  <a:rPr lang="en-US" dirty="0" smtClean="0"/>
                  <a:t>Set </a:t>
                </a:r>
                <a:r>
                  <a:rPr lang="en-US" dirty="0" smtClean="0"/>
                  <a:t>of Attribute values associated on the structure of the traces</a:t>
                </a:r>
                <a:r>
                  <a:rPr lang="en-US" dirty="0" smtClean="0"/>
                  <a:t>. </a:t>
                </a:r>
              </a:p>
              <a:p>
                <a:pPr marL="0" indent="0">
                  <a:buNone/>
                </a:pPr>
                <a:r>
                  <a:rPr lang="en-US" dirty="0"/>
                  <a:t> </a:t>
                </a:r>
                <a:r>
                  <a:rPr lang="en-US" dirty="0" smtClean="0"/>
                  <a:t>   </a:t>
                </a:r>
                <a:r>
                  <a:rPr lang="en-US" dirty="0" smtClean="0"/>
                  <a:t>For every mapping </a:t>
                </a:r>
                <a14:m>
                  <m:oMath xmlns:m="http://schemas.openxmlformats.org/officeDocument/2006/math">
                    <m:r>
                      <a:rPr lang="en-US" i="1" dirty="0" smtClean="0">
                        <a:latin typeface="Cambria Math" panose="02040503050406030204" pitchFamily="18" charset="0"/>
                      </a:rPr>
                      <m:t>𝐴</m:t>
                    </m:r>
                    <m:r>
                      <a:rPr lang="en-US" i="1" dirty="0">
                        <a:latin typeface="Cambria Math" panose="02040503050406030204" pitchFamily="18" charset="0"/>
                        <a:ea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𝑎</m:t>
                    </m:r>
                    <m:r>
                      <a:rPr lang="en-US" i="1" dirty="0" smtClean="0">
                        <a:latin typeface="Cambria Math" panose="02040503050406030204" pitchFamily="18" charset="0"/>
                        <a:sym typeface="Wingdings" panose="05000000000000000000" pitchFamily="2" charset="2"/>
                      </a:rPr>
                      <m:t>()</m:t>
                    </m:r>
                  </m:oMath>
                </a14:m>
                <a:r>
                  <a:rPr lang="en-US" dirty="0" smtClean="0"/>
                  <a:t>, we compute:</a:t>
                </a:r>
              </a:p>
              <a:p>
                <a:pPr marL="0" indent="0">
                  <a:buNone/>
                </a:pPr>
                <a:endParaRPr lang="en-US" dirty="0" smtClean="0"/>
              </a:p>
              <a:p>
                <a:pPr lvl="1"/>
                <a:r>
                  <a:rPr lang="en-US" dirty="0" smtClean="0"/>
                  <a:t>Frequency (ffreq</a:t>
                </a:r>
                <a:r>
                  <a:rPr lang="en-US" dirty="0" smtClean="0"/>
                  <a:t>) </a:t>
                </a:r>
                <a:endParaRPr lang="en-US" dirty="0" smtClean="0"/>
              </a:p>
              <a:p>
                <a:pPr lvl="1"/>
                <a:r>
                  <a:rPr lang="en-US" dirty="0" smtClean="0"/>
                  <a:t>Position (fpos)</a:t>
                </a:r>
              </a:p>
              <a:p>
                <a:pPr lvl="1"/>
                <a:r>
                  <a:rPr lang="en-US" dirty="0" smtClean="0"/>
                  <a:t>Name (fname)</a:t>
                </a:r>
              </a:p>
              <a:p>
                <a:pPr lvl="1"/>
                <a:r>
                  <a:rPr lang="en-US" dirty="0" smtClean="0"/>
                  <a:t>Method Context (fcontext)</a:t>
                </a:r>
                <a:endParaRPr lang="en-US" dirty="0"/>
              </a:p>
            </p:txBody>
          </p:sp>
        </mc:Choice>
        <mc:Fallback>
          <p:sp>
            <p:nvSpPr>
              <p:cNvPr id="18" name="Content Placeholder 2"/>
              <p:cNvSpPr>
                <a:spLocks noGrp="1" noRot="1" noChangeAspect="1" noMove="1" noResize="1" noEditPoints="1" noAdjustHandles="1" noChangeArrowheads="1" noChangeShapeType="1" noTextEdit="1"/>
              </p:cNvSpPr>
              <p:nvPr>
                <p:ph idx="1"/>
              </p:nvPr>
            </p:nvSpPr>
            <p:spPr>
              <a:xfrm>
                <a:off x="838200" y="3079135"/>
                <a:ext cx="10515600" cy="3257109"/>
              </a:xfrm>
              <a:blipFill rotWithShape="0">
                <a:blip r:embed="rId3"/>
                <a:stretch>
                  <a:fillRect l="-1043" t="-3745" b="-22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1B4EB39-7C82-47DE-96C1-F564F393B460}" type="datetime1">
              <a:rPr lang="en-US" smtClean="0"/>
              <a:t>11/29/2012</a:t>
            </a:fld>
            <a:endParaRPr lang="en-US" dirty="0"/>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33</a:t>
            </a:fld>
            <a:endParaRPr lang="en-US"/>
          </a:p>
        </p:txBody>
      </p:sp>
      <p:pic>
        <p:nvPicPr>
          <p:cNvPr id="7" name="Picture 6" descr="paper.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3897" y="1406397"/>
            <a:ext cx="390110" cy="436114"/>
          </a:xfrm>
          <a:prstGeom prst="rect">
            <a:avLst/>
          </a:prstGeom>
        </p:spPr>
      </p:pic>
      <p:pic>
        <p:nvPicPr>
          <p:cNvPr id="8" name="Picture 7" descr="paper.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3897" y="2339527"/>
            <a:ext cx="390110" cy="436114"/>
          </a:xfrm>
          <a:prstGeom prst="rect">
            <a:avLst/>
          </a:prstGeom>
        </p:spPr>
      </p:pic>
      <p:sp>
        <p:nvSpPr>
          <p:cNvPr id="15" name="TextBox 14"/>
          <p:cNvSpPr txBox="1"/>
          <p:nvPr/>
        </p:nvSpPr>
        <p:spPr>
          <a:xfrm>
            <a:off x="3554323" y="1224141"/>
            <a:ext cx="938847" cy="646331"/>
          </a:xfrm>
          <a:prstGeom prst="rect">
            <a:avLst/>
          </a:prstGeom>
          <a:noFill/>
        </p:spPr>
        <p:txBody>
          <a:bodyPr wrap="none" rtlCol="0">
            <a:spAutoFit/>
          </a:bodyPr>
          <a:lstStyle/>
          <a:p>
            <a:pPr algn="ctr"/>
            <a:r>
              <a:rPr lang="en-US" dirty="0"/>
              <a:t>Java ME</a:t>
            </a:r>
          </a:p>
          <a:p>
            <a:pPr algn="ctr"/>
            <a:r>
              <a:rPr lang="en-US" dirty="0"/>
              <a:t> Trace</a:t>
            </a:r>
          </a:p>
        </p:txBody>
      </p:sp>
      <p:sp>
        <p:nvSpPr>
          <p:cNvPr id="16" name="TextBox 15"/>
          <p:cNvSpPr txBox="1"/>
          <p:nvPr/>
        </p:nvSpPr>
        <p:spPr>
          <a:xfrm>
            <a:off x="3542205" y="2432804"/>
            <a:ext cx="934358" cy="646331"/>
          </a:xfrm>
          <a:prstGeom prst="rect">
            <a:avLst/>
          </a:prstGeom>
          <a:noFill/>
        </p:spPr>
        <p:txBody>
          <a:bodyPr wrap="none" rtlCol="0">
            <a:spAutoFit/>
          </a:bodyPr>
          <a:lstStyle/>
          <a:p>
            <a:pPr algn="ctr"/>
            <a:r>
              <a:rPr lang="en-US" dirty="0"/>
              <a:t>Android</a:t>
            </a:r>
          </a:p>
          <a:p>
            <a:pPr algn="ctr"/>
            <a:r>
              <a:rPr lang="en-US" dirty="0"/>
              <a:t> Trace</a:t>
            </a:r>
          </a:p>
        </p:txBody>
      </p:sp>
      <p:sp>
        <p:nvSpPr>
          <p:cNvPr id="20" name="Right Arrow 19"/>
          <p:cNvSpPr/>
          <p:nvPr/>
        </p:nvSpPr>
        <p:spPr>
          <a:xfrm>
            <a:off x="5379856" y="2210554"/>
            <a:ext cx="431560"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5379856" y="1405816"/>
            <a:ext cx="431560"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210300" y="1403048"/>
            <a:ext cx="1866900" cy="12319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Factors generation</a:t>
            </a:r>
            <a:endParaRPr lang="en-US" dirty="0"/>
          </a:p>
        </p:txBody>
      </p:sp>
    </p:spTree>
    <p:extLst>
      <p:ext uri="{BB962C8B-B14F-4D97-AF65-F5344CB8AC3E}">
        <p14:creationId xmlns:p14="http://schemas.microsoft.com/office/powerpoint/2010/main" val="337757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681" y="27238"/>
            <a:ext cx="10515600" cy="655060"/>
          </a:xfrm>
        </p:spPr>
        <p:txBody>
          <a:bodyPr>
            <a:normAutofit fontScale="90000"/>
          </a:bodyPr>
          <a:lstStyle/>
          <a:p>
            <a:pPr algn="ctr"/>
            <a:r>
              <a:rPr lang="en-US" dirty="0" smtClean="0"/>
              <a:t>Factor graphs</a:t>
            </a:r>
            <a:endParaRPr lang="en-US" dirty="0"/>
          </a:p>
        </p:txBody>
      </p:sp>
      <p:sp>
        <p:nvSpPr>
          <p:cNvPr id="4" name="Date Placeholder 3"/>
          <p:cNvSpPr>
            <a:spLocks noGrp="1"/>
          </p:cNvSpPr>
          <p:nvPr>
            <p:ph type="dt" sz="half" idx="10"/>
          </p:nvPr>
        </p:nvSpPr>
        <p:spPr/>
        <p:txBody>
          <a:bodyPr/>
          <a:lstStyle/>
          <a:p>
            <a:fld id="{697E2BA4-CA80-4235-9265-92B1B7E59ADF}" type="datetime1">
              <a:rPr lang="en-US" smtClean="0"/>
              <a:t>11/29/2012</a:t>
            </a:fld>
            <a:endParaRPr lang="en-US" dirty="0"/>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34</a:t>
            </a:fld>
            <a:endParaRPr lang="en-US"/>
          </a:p>
        </p:txBody>
      </p:sp>
      <p:sp>
        <p:nvSpPr>
          <p:cNvPr id="7" name="Oval 6"/>
          <p:cNvSpPr/>
          <p:nvPr/>
        </p:nvSpPr>
        <p:spPr>
          <a:xfrm>
            <a:off x="3455066" y="3348038"/>
            <a:ext cx="1854200" cy="606038"/>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Courier"/>
                <a:cs typeface="Courier"/>
              </a:rPr>
              <a:t>X</a:t>
            </a:r>
            <a:endParaRPr lang="en-US" sz="2800" dirty="0">
              <a:latin typeface="Courier"/>
              <a:cs typeface="Courier"/>
            </a:endParaRPr>
          </a:p>
        </p:txBody>
      </p:sp>
      <p:sp>
        <p:nvSpPr>
          <p:cNvPr id="8" name="Oval 7"/>
          <p:cNvSpPr/>
          <p:nvPr/>
        </p:nvSpPr>
        <p:spPr>
          <a:xfrm>
            <a:off x="3455066" y="5526348"/>
            <a:ext cx="2095500" cy="637818"/>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Courier"/>
                <a:cs typeface="Courier"/>
              </a:rPr>
              <a:t>Y</a:t>
            </a:r>
            <a:endParaRPr lang="en-US" sz="2800" dirty="0">
              <a:latin typeface="Courier"/>
              <a:cs typeface="Courier"/>
            </a:endParaRPr>
          </a:p>
        </p:txBody>
      </p:sp>
      <p:sp>
        <p:nvSpPr>
          <p:cNvPr id="9" name="Rectangle 8"/>
          <p:cNvSpPr/>
          <p:nvPr/>
        </p:nvSpPr>
        <p:spPr>
          <a:xfrm>
            <a:off x="7368745" y="3348038"/>
            <a:ext cx="1066800" cy="60021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f</a:t>
            </a:r>
            <a:r>
              <a:rPr lang="en-US" sz="2800" baseline="-25000" dirty="0"/>
              <a:t>1</a:t>
            </a:r>
            <a:endParaRPr lang="en-US" sz="2800" dirty="0"/>
          </a:p>
        </p:txBody>
      </p:sp>
      <p:sp>
        <p:nvSpPr>
          <p:cNvPr id="11" name="Rectangle 10"/>
          <p:cNvSpPr/>
          <p:nvPr/>
        </p:nvSpPr>
        <p:spPr>
          <a:xfrm>
            <a:off x="7375237" y="4483170"/>
            <a:ext cx="1066800" cy="60021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f</a:t>
            </a:r>
            <a:r>
              <a:rPr lang="en-US" sz="2800" baseline="-25000" dirty="0"/>
              <a:t>2</a:t>
            </a:r>
            <a:endParaRPr lang="en-US" sz="2800" dirty="0"/>
          </a:p>
        </p:txBody>
      </p:sp>
      <p:sp>
        <p:nvSpPr>
          <p:cNvPr id="14" name="Rectangle 13"/>
          <p:cNvSpPr/>
          <p:nvPr/>
        </p:nvSpPr>
        <p:spPr>
          <a:xfrm>
            <a:off x="7432245" y="5514797"/>
            <a:ext cx="1066800" cy="60021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f</a:t>
            </a:r>
            <a:r>
              <a:rPr lang="en-US" sz="2800" baseline="-25000" dirty="0"/>
              <a:t>3</a:t>
            </a:r>
            <a:endParaRPr lang="en-US" sz="2800" dirty="0"/>
          </a:p>
        </p:txBody>
      </p:sp>
      <mc:AlternateContent xmlns:mc="http://schemas.openxmlformats.org/markup-compatibility/2006">
        <mc:Choice xmlns:a14="http://schemas.microsoft.com/office/drawing/2010/main" Requires="a14">
          <p:sp>
            <p:nvSpPr>
              <p:cNvPr id="37" name="Rectangle 2"/>
              <p:cNvSpPr txBox="1">
                <a:spLocks noChangeArrowheads="1"/>
              </p:cNvSpPr>
              <p:nvPr/>
            </p:nvSpPr>
            <p:spPr>
              <a:xfrm>
                <a:off x="304800" y="866964"/>
                <a:ext cx="11767127" cy="2383598"/>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11480" lvl="1" indent="-308610">
                  <a:lnSpc>
                    <a:spcPct val="95000"/>
                  </a:lnSpc>
                  <a:spcBef>
                    <a:spcPct val="0"/>
                  </a:spcBef>
                  <a:buClr>
                    <a:srgbClr val="000000"/>
                  </a:buClr>
                  <a:buFontTx/>
                  <a:buChar char="•"/>
                </a:pPr>
                <a:r>
                  <a:rPr lang="en-US" sz="2400" dirty="0" smtClean="0"/>
                  <a:t>A </a:t>
                </a:r>
                <a:r>
                  <a:rPr lang="en-US" sz="2400" b="1" dirty="0" smtClean="0"/>
                  <a:t>factor </a:t>
                </a:r>
                <a:r>
                  <a:rPr lang="en-US" sz="2400" b="1" dirty="0"/>
                  <a:t>graph</a:t>
                </a:r>
                <a:r>
                  <a:rPr lang="en-US" sz="2400" dirty="0"/>
                  <a:t> is a </a:t>
                </a:r>
                <a:r>
                  <a:rPr lang="en-US" sz="2400" dirty="0" smtClean="0"/>
                  <a:t>graphical </a:t>
                </a:r>
                <a:r>
                  <a:rPr lang="en-US" sz="2400" dirty="0" smtClean="0"/>
                  <a:t>model, </a:t>
                </a:r>
                <a:r>
                  <a:rPr lang="en-US" sz="2400" dirty="0"/>
                  <a:t>that enables efficient computation of marginal distributions through the </a:t>
                </a:r>
                <a:r>
                  <a:rPr lang="en-US" sz="2400" i="1" dirty="0"/>
                  <a:t>sum-product</a:t>
                </a:r>
                <a:r>
                  <a:rPr lang="en-US" sz="2400" dirty="0"/>
                  <a:t> algorithm</a:t>
                </a:r>
                <a:r>
                  <a:rPr lang="en-US" sz="2400" dirty="0" smtClean="0"/>
                  <a:t>.</a:t>
                </a:r>
                <a:endParaRPr lang="en-US" sz="2400" dirty="0" smtClean="0">
                  <a:solidFill>
                    <a:srgbClr val="000000"/>
                  </a:solidFill>
                  <a:latin typeface="Arial" charset="0"/>
                </a:endParaRPr>
              </a:p>
              <a:p>
                <a:pPr marL="411480" lvl="1" indent="-308610">
                  <a:lnSpc>
                    <a:spcPct val="95000"/>
                  </a:lnSpc>
                  <a:spcBef>
                    <a:spcPct val="0"/>
                  </a:spcBef>
                  <a:buClr>
                    <a:srgbClr val="000000"/>
                  </a:buClr>
                  <a:buFontTx/>
                  <a:buChar char="•"/>
                </a:pPr>
                <a:r>
                  <a:rPr lang="en-US" sz="2400" dirty="0" smtClean="0">
                    <a:solidFill>
                      <a:srgbClr val="000000"/>
                    </a:solidFill>
                  </a:rPr>
                  <a:t>Express Joint </a:t>
                </a:r>
                <a:r>
                  <a:rPr lang="en-US" sz="2400" dirty="0">
                    <a:solidFill>
                      <a:srgbClr val="000000"/>
                    </a:solidFill>
                  </a:rPr>
                  <a:t>probability distribution </a:t>
                </a:r>
                <a14:m>
                  <m:oMath xmlns:m="http://schemas.openxmlformats.org/officeDocument/2006/math">
                    <m:r>
                      <a:rPr lang="en-US" sz="2400" i="1" dirty="0" smtClean="0">
                        <a:solidFill>
                          <a:srgbClr val="000000"/>
                        </a:solidFill>
                        <a:latin typeface="Cambria Math" panose="02040503050406030204" pitchFamily="18" charset="0"/>
                      </a:rPr>
                      <m:t>𝑃</m:t>
                    </m:r>
                    <m:r>
                      <a:rPr lang="en-US" sz="2400" i="1" dirty="0" smtClean="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 </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 </m:t>
                    </m:r>
                  </m:oMath>
                </a14:m>
                <a:r>
                  <a:rPr lang="en-US" sz="2400" dirty="0" smtClean="0">
                    <a:solidFill>
                      <a:srgbClr val="000000"/>
                    </a:solidFill>
                  </a:rPr>
                  <a:t>of random variables </a:t>
                </a:r>
                <a14:m>
                  <m:oMath xmlns:m="http://schemas.openxmlformats.org/officeDocument/2006/math">
                    <m:r>
                      <a:rPr lang="en-US" sz="2400" i="1" dirty="0" smtClean="0">
                        <a:solidFill>
                          <a:srgbClr val="000000"/>
                        </a:solidFill>
                        <a:latin typeface="Cambria Math" panose="02040503050406030204" pitchFamily="18" charset="0"/>
                      </a:rPr>
                      <m:t>𝑋</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𝑌</m:t>
                    </m:r>
                  </m:oMath>
                </a14:m>
                <a:r>
                  <a:rPr lang="en-US" sz="2400" dirty="0" smtClean="0">
                    <a:solidFill>
                      <a:srgbClr val="000000"/>
                    </a:solidFill>
                  </a:rPr>
                  <a:t> as </a:t>
                </a:r>
                <a:r>
                  <a:rPr lang="en-US" sz="2400" dirty="0" smtClean="0">
                    <a:solidFill>
                      <a:srgbClr val="000000"/>
                    </a:solidFill>
                  </a:rPr>
                  <a:t>a product </a:t>
                </a:r>
                <a:r>
                  <a:rPr lang="en-US" sz="2400" dirty="0">
                    <a:solidFill>
                      <a:srgbClr val="000000"/>
                    </a:solidFill>
                  </a:rPr>
                  <a:t>of </a:t>
                </a:r>
                <a:r>
                  <a:rPr lang="en-US" sz="2400" dirty="0" smtClean="0">
                    <a:solidFill>
                      <a:srgbClr val="000000"/>
                    </a:solidFill>
                  </a:rPr>
                  <a:t>factors  </a:t>
                </a:r>
                <a14:m>
                  <m:oMath xmlns:m="http://schemas.openxmlformats.org/officeDocument/2006/math">
                    <m:r>
                      <a:rPr lang="en-US" sz="2400" i="1" dirty="0" smtClean="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1</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 </m:t>
                    </m:r>
                    <m:r>
                      <a:rPr lang="en-US" sz="2400" b="0" i="1" dirty="0" smtClean="0">
                        <a:solidFill>
                          <a:srgbClr val="000000"/>
                        </a:solidFill>
                        <a:latin typeface="Cambria Math" panose="02040503050406030204" pitchFamily="18" charset="0"/>
                        <a:cs typeface="Courier"/>
                      </a:rPr>
                      <m:t>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2</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m:t>
                    </m:r>
                  </m:oMath>
                </a14:m>
                <a:r>
                  <a:rPr lang="en-US" sz="2400" dirty="0">
                    <a:solidFill>
                      <a:srgbClr val="000000"/>
                    </a:solidFill>
                  </a:rPr>
                  <a:t> and </a:t>
                </a:r>
                <a14:m>
                  <m:oMath xmlns:m="http://schemas.openxmlformats.org/officeDocument/2006/math">
                    <m:r>
                      <a:rPr lang="en-US" sz="2400" i="1" dirty="0" smtClean="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3</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smtClean="0">
                        <a:solidFill>
                          <a:srgbClr val="000000"/>
                        </a:solidFill>
                        <a:latin typeface="Cambria Math" panose="02040503050406030204" pitchFamily="18" charset="0"/>
                        <a:cs typeface="Courier"/>
                      </a:rPr>
                      <m:t>) </m:t>
                    </m:r>
                  </m:oMath>
                </a14:m>
                <a:r>
                  <a:rPr lang="en-US" sz="2400" dirty="0" smtClean="0">
                    <a:solidFill>
                      <a:srgbClr val="000000"/>
                    </a:solidFill>
                    <a:cs typeface="Courier"/>
                  </a:rPr>
                  <a:t>. </a:t>
                </a:r>
                <a:endParaRPr lang="en-US" sz="2400" dirty="0" smtClean="0">
                  <a:solidFill>
                    <a:srgbClr val="000000"/>
                  </a:solidFill>
                  <a:cs typeface="Courier"/>
                </a:endParaRPr>
              </a:p>
              <a:p>
                <a:pPr marL="411480" lvl="1" indent="-308610">
                  <a:lnSpc>
                    <a:spcPct val="95000"/>
                  </a:lnSpc>
                  <a:spcBef>
                    <a:spcPct val="0"/>
                  </a:spcBef>
                  <a:buClr>
                    <a:srgbClr val="000000"/>
                  </a:buClr>
                  <a:buFontTx/>
                  <a:buChar char="•"/>
                </a:pPr>
                <a:endParaRPr lang="en-US" sz="2400" dirty="0" smtClean="0">
                  <a:solidFill>
                    <a:srgbClr val="000000"/>
                  </a:solidFill>
                  <a:cs typeface="Courier"/>
                </a:endParaRPr>
              </a:p>
              <a:p>
                <a:pPr marL="102870" lvl="1" indent="0">
                  <a:lnSpc>
                    <a:spcPct val="95000"/>
                  </a:lnSpc>
                  <a:spcBef>
                    <a:spcPct val="0"/>
                  </a:spcBef>
                  <a:buClr>
                    <a:srgbClr val="000000"/>
                  </a:buClr>
                  <a:buNone/>
                </a:pPr>
                <a14:m>
                  <m:oMathPara xmlns:m="http://schemas.openxmlformats.org/officeDocument/2006/math">
                    <m:oMathParaPr>
                      <m:jc m:val="center"/>
                    </m:oMathParaPr>
                    <m:oMath xmlns:m="http://schemas.openxmlformats.org/officeDocument/2006/math">
                      <m:r>
                        <a:rPr lang="en-US" sz="2400" i="1" dirty="0" smtClean="0">
                          <a:solidFill>
                            <a:srgbClr val="000000"/>
                          </a:solidFill>
                          <a:latin typeface="Cambria Math" panose="02040503050406030204" pitchFamily="18" charset="0"/>
                          <a:cs typeface="Courier"/>
                        </a:rPr>
                        <m:t>𝑃</m:t>
                      </m:r>
                      <m:r>
                        <a:rPr lang="en-US" sz="2400" i="1" dirty="0" smtClean="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smtClean="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 =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1</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 ∗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2</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 ∗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3</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smtClean="0">
                          <a:solidFill>
                            <a:srgbClr val="000000"/>
                          </a:solidFill>
                          <a:latin typeface="Cambria Math" panose="02040503050406030204" pitchFamily="18" charset="0"/>
                          <a:cs typeface="Courier"/>
                        </a:rPr>
                        <m:t>) </m:t>
                      </m:r>
                    </m:oMath>
                  </m:oMathPara>
                </a14:m>
                <a:endParaRPr lang="en-US" sz="2400" dirty="0" smtClean="0">
                  <a:solidFill>
                    <a:srgbClr val="000000"/>
                  </a:solidFill>
                  <a:cs typeface="Courier"/>
                </a:endParaRPr>
              </a:p>
              <a:p>
                <a:pPr marL="411480" lvl="1" indent="-308610">
                  <a:lnSpc>
                    <a:spcPct val="95000"/>
                  </a:lnSpc>
                  <a:spcBef>
                    <a:spcPct val="0"/>
                  </a:spcBef>
                  <a:buClr>
                    <a:srgbClr val="000000"/>
                  </a:buClr>
                  <a:buFontTx/>
                  <a:buChar char="•"/>
                </a:pPr>
                <a:endParaRPr lang="en-US" sz="2400" dirty="0" smtClean="0">
                  <a:solidFill>
                    <a:srgbClr val="000000"/>
                  </a:solidFill>
                  <a:latin typeface="Courier"/>
                  <a:cs typeface="Courier"/>
                </a:endParaRPr>
              </a:p>
            </p:txBody>
          </p:sp>
        </mc:Choice>
        <mc:Fallback>
          <p:sp>
            <p:nvSpPr>
              <p:cNvPr id="37" name="Rectangle 2"/>
              <p:cNvSpPr txBox="1">
                <a:spLocks noRot="1" noChangeAspect="1" noMove="1" noResize="1" noEditPoints="1" noAdjustHandles="1" noChangeArrowheads="1" noChangeShapeType="1" noTextEdit="1"/>
              </p:cNvSpPr>
              <p:nvPr/>
            </p:nvSpPr>
            <p:spPr>
              <a:xfrm>
                <a:off x="304800" y="866964"/>
                <a:ext cx="11767127" cy="2383598"/>
              </a:xfrm>
              <a:prstGeom prst="rect">
                <a:avLst/>
              </a:prstGeom>
              <a:blipFill rotWithShape="0">
                <a:blip r:embed="rId3"/>
                <a:stretch>
                  <a:fillRect l="-725" t="-5115"/>
                </a:stretch>
              </a:blipFill>
            </p:spPr>
            <p:txBody>
              <a:bodyPr/>
              <a:lstStyle/>
              <a:p>
                <a:r>
                  <a:rPr lang="en-US">
                    <a:noFill/>
                  </a:rPr>
                  <a:t> </a:t>
                </a:r>
              </a:p>
            </p:txBody>
          </p:sp>
        </mc:Fallback>
      </mc:AlternateContent>
      <p:cxnSp>
        <p:nvCxnSpPr>
          <p:cNvPr id="16" name="Straight Connector 15"/>
          <p:cNvCxnSpPr>
            <a:stCxn id="9" idx="1"/>
            <a:endCxn id="7" idx="6"/>
          </p:cNvCxnSpPr>
          <p:nvPr/>
        </p:nvCxnSpPr>
        <p:spPr>
          <a:xfrm flipH="1">
            <a:off x="5309267" y="3648145"/>
            <a:ext cx="2059479" cy="29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4" idx="1"/>
            <a:endCxn id="8" idx="6"/>
          </p:cNvCxnSpPr>
          <p:nvPr/>
        </p:nvCxnSpPr>
        <p:spPr>
          <a:xfrm flipH="1">
            <a:off x="5550567" y="5814905"/>
            <a:ext cx="1881679" cy="30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1"/>
            <a:endCxn id="7" idx="5"/>
          </p:cNvCxnSpPr>
          <p:nvPr/>
        </p:nvCxnSpPr>
        <p:spPr>
          <a:xfrm flipH="1" flipV="1">
            <a:off x="5037725" y="3865325"/>
            <a:ext cx="2337512" cy="917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1"/>
            <a:endCxn id="8" idx="7"/>
          </p:cNvCxnSpPr>
          <p:nvPr/>
        </p:nvCxnSpPr>
        <p:spPr>
          <a:xfrm flipH="1">
            <a:off x="5243687" y="4783278"/>
            <a:ext cx="2131550" cy="836477"/>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948681" y="4413945"/>
            <a:ext cx="1571264" cy="369332"/>
          </a:xfrm>
          <a:prstGeom prst="rect">
            <a:avLst/>
          </a:prstGeom>
          <a:noFill/>
        </p:spPr>
        <p:txBody>
          <a:bodyPr wrap="none" rtlCol="0">
            <a:spAutoFit/>
          </a:bodyPr>
          <a:lstStyle/>
          <a:p>
            <a:r>
              <a:rPr lang="en-US" dirty="0" smtClean="0"/>
              <a:t>Variable nodes</a:t>
            </a:r>
            <a:endParaRPr lang="en-US" dirty="0"/>
          </a:p>
        </p:txBody>
      </p:sp>
      <p:sp>
        <p:nvSpPr>
          <p:cNvPr id="17" name="TextBox 16"/>
          <p:cNvSpPr txBox="1"/>
          <p:nvPr/>
        </p:nvSpPr>
        <p:spPr>
          <a:xfrm>
            <a:off x="9304177" y="4071224"/>
            <a:ext cx="1359346" cy="369332"/>
          </a:xfrm>
          <a:prstGeom prst="rect">
            <a:avLst/>
          </a:prstGeom>
          <a:noFill/>
        </p:spPr>
        <p:txBody>
          <a:bodyPr wrap="none" rtlCol="0">
            <a:spAutoFit/>
          </a:bodyPr>
          <a:lstStyle/>
          <a:p>
            <a:r>
              <a:rPr lang="en-US" dirty="0" smtClean="0"/>
              <a:t>factor nodes</a:t>
            </a:r>
            <a:endParaRPr lang="en-US" dirty="0"/>
          </a:p>
        </p:txBody>
      </p:sp>
      <p:cxnSp>
        <p:nvCxnSpPr>
          <p:cNvPr id="12" name="Straight Arrow Connector 11"/>
          <p:cNvCxnSpPr>
            <a:stCxn id="6" idx="3"/>
          </p:cNvCxnSpPr>
          <p:nvPr/>
        </p:nvCxnSpPr>
        <p:spPr>
          <a:xfrm flipV="1">
            <a:off x="2519945" y="4071224"/>
            <a:ext cx="753342" cy="527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p:cNvCxnSpPr>
          <p:nvPr/>
        </p:nvCxnSpPr>
        <p:spPr>
          <a:xfrm>
            <a:off x="2519945" y="4598611"/>
            <a:ext cx="588840" cy="820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1"/>
          </p:cNvCxnSpPr>
          <p:nvPr/>
        </p:nvCxnSpPr>
        <p:spPr>
          <a:xfrm flipH="1" flipV="1">
            <a:off x="8600661" y="3865325"/>
            <a:ext cx="703516" cy="390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1"/>
          </p:cNvCxnSpPr>
          <p:nvPr/>
        </p:nvCxnSpPr>
        <p:spPr>
          <a:xfrm flipH="1">
            <a:off x="8600661" y="4255890"/>
            <a:ext cx="703516" cy="49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94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52"/>
            <a:ext cx="10515600" cy="1325563"/>
          </a:xfrm>
        </p:spPr>
        <p:txBody>
          <a:bodyPr/>
          <a:lstStyle/>
          <a:p>
            <a:pPr algn="ctr"/>
            <a:r>
              <a:rPr lang="en-US" dirty="0"/>
              <a:t>F</a:t>
            </a:r>
            <a:r>
              <a:rPr lang="en-US" dirty="0" smtClean="0"/>
              <a:t>actor </a:t>
            </a:r>
            <a:r>
              <a:rPr lang="en-US" dirty="0" smtClean="0"/>
              <a:t>graph analysis</a:t>
            </a:r>
            <a:endParaRPr lang="en-US" dirty="0"/>
          </a:p>
        </p:txBody>
      </p:sp>
      <p:sp>
        <p:nvSpPr>
          <p:cNvPr id="3" name="Content Placeholder 2"/>
          <p:cNvSpPr>
            <a:spLocks noGrp="1"/>
          </p:cNvSpPr>
          <p:nvPr>
            <p:ph idx="1"/>
          </p:nvPr>
        </p:nvSpPr>
        <p:spPr>
          <a:xfrm>
            <a:off x="1181657" y="1222553"/>
            <a:ext cx="9019309" cy="1756594"/>
          </a:xfrm>
        </p:spPr>
        <p:txBody>
          <a:bodyPr>
            <a:normAutofit fontScale="92500"/>
          </a:bodyPr>
          <a:lstStyle/>
          <a:p>
            <a:r>
              <a:rPr lang="en-US" dirty="0" smtClean="0"/>
              <a:t>Assign probability </a:t>
            </a:r>
            <a:r>
              <a:rPr lang="en-US" dirty="0" smtClean="0"/>
              <a:t>to the </a:t>
            </a:r>
            <a:r>
              <a:rPr lang="en-US" dirty="0" smtClean="0"/>
              <a:t>factor node </a:t>
            </a:r>
            <a:r>
              <a:rPr lang="en-US" dirty="0" smtClean="0"/>
              <a:t>based on attribute </a:t>
            </a:r>
            <a:r>
              <a:rPr lang="en-US" dirty="0" smtClean="0"/>
              <a:t>values.</a:t>
            </a:r>
          </a:p>
          <a:p>
            <a:r>
              <a:rPr lang="en-US" dirty="0" smtClean="0"/>
              <a:t>Obtain the marginal probabilities based on joint probability distribution using Bayes net toolbox in matlab.</a:t>
            </a:r>
          </a:p>
          <a:p>
            <a:r>
              <a:rPr lang="en-US" dirty="0" smtClean="0"/>
              <a:t>Marginal probability is the probability that the mapping is true.</a:t>
            </a:r>
          </a:p>
          <a:p>
            <a:endParaRPr lang="en-US" dirty="0" smtClean="0"/>
          </a:p>
          <a:p>
            <a:endParaRPr lang="en-US" dirty="0"/>
          </a:p>
        </p:txBody>
      </p:sp>
      <p:sp>
        <p:nvSpPr>
          <p:cNvPr id="4" name="Date Placeholder 3"/>
          <p:cNvSpPr>
            <a:spLocks noGrp="1"/>
          </p:cNvSpPr>
          <p:nvPr>
            <p:ph type="dt" sz="half" idx="10"/>
          </p:nvPr>
        </p:nvSpPr>
        <p:spPr/>
        <p:txBody>
          <a:bodyPr/>
          <a:lstStyle/>
          <a:p>
            <a:fld id="{CDE11806-6C57-4EFF-BB62-3DD4F56E7BB4}"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6" name="Slide Number Placeholder 85"/>
          <p:cNvSpPr>
            <a:spLocks noGrp="1"/>
          </p:cNvSpPr>
          <p:nvPr>
            <p:ph type="sldNum" sz="quarter" idx="12"/>
          </p:nvPr>
        </p:nvSpPr>
        <p:spPr/>
        <p:txBody>
          <a:bodyPr/>
          <a:lstStyle/>
          <a:p>
            <a:fld id="{AC6F656C-6828-4728-8292-154E5E3A9B6B}" type="slidenum">
              <a:rPr lang="en-US" smtClean="0"/>
              <a:t>35</a:t>
            </a:fld>
            <a:endParaRPr lang="en-US"/>
          </a:p>
        </p:txBody>
      </p:sp>
      <mc:AlternateContent xmlns:mc="http://schemas.openxmlformats.org/markup-compatibility/2006">
        <mc:Choice xmlns:a14="http://schemas.microsoft.com/office/drawing/2010/main" Requires="a14">
          <p:sp>
            <p:nvSpPr>
              <p:cNvPr id="11" name="Oval 10"/>
              <p:cNvSpPr/>
              <p:nvPr/>
            </p:nvSpPr>
            <p:spPr>
              <a:xfrm>
                <a:off x="3620655" y="3753746"/>
                <a:ext cx="1319426" cy="1156218"/>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a:t>
                </a:r>
                <a:endParaRPr lang="en-US" dirty="0"/>
              </a:p>
            </p:txBody>
          </p:sp>
        </mc:Choice>
        <mc:Fallback>
          <p:sp>
            <p:nvSpPr>
              <p:cNvPr id="11" name="Oval 10"/>
              <p:cNvSpPr>
                <a:spLocks noRot="1" noChangeAspect="1" noMove="1" noResize="1" noEditPoints="1" noAdjustHandles="1" noChangeArrowheads="1" noChangeShapeType="1" noTextEdit="1"/>
              </p:cNvSpPr>
              <p:nvPr/>
            </p:nvSpPr>
            <p:spPr>
              <a:xfrm>
                <a:off x="3620655" y="3753746"/>
                <a:ext cx="1319426" cy="1156218"/>
              </a:xfrm>
              <a:prstGeom prst="ellipse">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a:off x="6637714" y="3672735"/>
            <a:ext cx="643774"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fpos</a:t>
            </a:r>
            <a:endParaRPr lang="en-US" dirty="0"/>
          </a:p>
        </p:txBody>
      </p:sp>
      <p:sp>
        <p:nvSpPr>
          <p:cNvPr id="19" name="Oval 18"/>
          <p:cNvSpPr/>
          <p:nvPr/>
        </p:nvSpPr>
        <p:spPr>
          <a:xfrm>
            <a:off x="7355784" y="3620526"/>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0.65</a:t>
            </a:r>
          </a:p>
        </p:txBody>
      </p:sp>
      <p:sp>
        <p:nvSpPr>
          <p:cNvPr id="29" name="Oval 28"/>
          <p:cNvSpPr/>
          <p:nvPr/>
        </p:nvSpPr>
        <p:spPr>
          <a:xfrm>
            <a:off x="7348832" y="4239780"/>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0.8</a:t>
            </a:r>
          </a:p>
        </p:txBody>
      </p:sp>
      <p:sp>
        <p:nvSpPr>
          <p:cNvPr id="30" name="Oval 29"/>
          <p:cNvSpPr/>
          <p:nvPr/>
        </p:nvSpPr>
        <p:spPr>
          <a:xfrm>
            <a:off x="2201506" y="3973938"/>
            <a:ext cx="1365712" cy="584200"/>
          </a:xfrm>
          <a:prstGeom prst="ellipse">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0.25</a:t>
            </a:r>
          </a:p>
        </p:txBody>
      </p:sp>
      <p:sp>
        <p:nvSpPr>
          <p:cNvPr id="32" name="Oval 31"/>
          <p:cNvSpPr/>
          <p:nvPr/>
        </p:nvSpPr>
        <p:spPr>
          <a:xfrm>
            <a:off x="7342275" y="3011113"/>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0.1</a:t>
            </a:r>
          </a:p>
        </p:txBody>
      </p:sp>
      <p:sp>
        <p:nvSpPr>
          <p:cNvPr id="33" name="Oval 32"/>
          <p:cNvSpPr/>
          <p:nvPr/>
        </p:nvSpPr>
        <p:spPr>
          <a:xfrm>
            <a:off x="7348832" y="4864997"/>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0.75</a:t>
            </a:r>
          </a:p>
        </p:txBody>
      </p:sp>
      <p:cxnSp>
        <p:nvCxnSpPr>
          <p:cNvPr id="21" name="Straight Connector 20"/>
          <p:cNvCxnSpPr>
            <a:stCxn id="62" idx="1"/>
            <a:endCxn id="11" idx="6"/>
          </p:cNvCxnSpPr>
          <p:nvPr/>
        </p:nvCxnSpPr>
        <p:spPr>
          <a:xfrm flipH="1">
            <a:off x="4940081" y="3325941"/>
            <a:ext cx="1697633" cy="100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4" idx="1"/>
            <a:endCxn id="11" idx="6"/>
          </p:cNvCxnSpPr>
          <p:nvPr/>
        </p:nvCxnSpPr>
        <p:spPr>
          <a:xfrm flipH="1">
            <a:off x="4940081" y="3857401"/>
            <a:ext cx="1697633" cy="47445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45" idx="1"/>
            <a:endCxn id="11" idx="6"/>
          </p:cNvCxnSpPr>
          <p:nvPr/>
        </p:nvCxnSpPr>
        <p:spPr>
          <a:xfrm flipH="1" flipV="1">
            <a:off x="4940081" y="4331855"/>
            <a:ext cx="1502462" cy="8969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83" idx="1"/>
            <a:endCxn id="11" idx="6"/>
          </p:cNvCxnSpPr>
          <p:nvPr/>
        </p:nvCxnSpPr>
        <p:spPr>
          <a:xfrm flipH="1" flipV="1">
            <a:off x="4940081" y="4331855"/>
            <a:ext cx="1380015" cy="226283"/>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442543" y="5059515"/>
            <a:ext cx="838945" cy="3385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 fname</a:t>
            </a:r>
            <a:endParaRPr lang="en-US" sz="1600" dirty="0"/>
          </a:p>
        </p:txBody>
      </p:sp>
      <p:sp>
        <p:nvSpPr>
          <p:cNvPr id="62" name="TextBox 61"/>
          <p:cNvSpPr txBox="1"/>
          <p:nvPr/>
        </p:nvSpPr>
        <p:spPr>
          <a:xfrm>
            <a:off x="6637714" y="3141275"/>
            <a:ext cx="643774"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ffreq</a:t>
            </a:r>
            <a:endParaRPr lang="en-US" dirty="0"/>
          </a:p>
        </p:txBody>
      </p:sp>
      <p:sp>
        <p:nvSpPr>
          <p:cNvPr id="83" name="TextBox 82"/>
          <p:cNvSpPr txBox="1"/>
          <p:nvPr/>
        </p:nvSpPr>
        <p:spPr>
          <a:xfrm>
            <a:off x="6320096" y="4388861"/>
            <a:ext cx="983327" cy="3385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 fcontext</a:t>
            </a:r>
            <a:endParaRPr lang="en-US" sz="1600" dirty="0"/>
          </a:p>
        </p:txBody>
      </p:sp>
    </p:spTree>
    <p:extLst>
      <p:ext uri="{BB962C8B-B14F-4D97-AF65-F5344CB8AC3E}">
        <p14:creationId xmlns:p14="http://schemas.microsoft.com/office/powerpoint/2010/main" val="343143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animBg="1"/>
      <p:bldP spid="30"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dirty="0" smtClean="0"/>
              <a:t>Combining mappings</a:t>
            </a:r>
            <a:endParaRPr lang="en-US" dirty="0"/>
          </a:p>
        </p:txBody>
      </p:sp>
      <p:sp>
        <p:nvSpPr>
          <p:cNvPr id="4" name="Date Placeholder 3"/>
          <p:cNvSpPr>
            <a:spLocks noGrp="1"/>
          </p:cNvSpPr>
          <p:nvPr>
            <p:ph type="dt" sz="half" idx="10"/>
          </p:nvPr>
        </p:nvSpPr>
        <p:spPr/>
        <p:txBody>
          <a:bodyPr/>
          <a:lstStyle/>
          <a:p>
            <a:fld id="{F85F88AD-0C10-4B9A-B863-05AE04DC9D48}"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36</a:t>
            </a:fld>
            <a:endParaRPr lang="en-US"/>
          </a:p>
        </p:txBody>
      </p:sp>
      <p:sp>
        <p:nvSpPr>
          <p:cNvPr id="10" name="Rectangle 9"/>
          <p:cNvSpPr/>
          <p:nvPr/>
        </p:nvSpPr>
        <p:spPr>
          <a:xfrm>
            <a:off x="5378450" y="2984586"/>
            <a:ext cx="1517650" cy="140689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Combine mappings</a:t>
            </a:r>
          </a:p>
        </p:txBody>
      </p:sp>
      <p:sp>
        <p:nvSpPr>
          <p:cNvPr id="16" name="Right Arrow 15"/>
          <p:cNvSpPr/>
          <p:nvPr/>
        </p:nvSpPr>
        <p:spPr>
          <a:xfrm>
            <a:off x="7067550" y="3352800"/>
            <a:ext cx="336550" cy="660016"/>
          </a:xfrm>
          <a:prstGeom prst="rightArrow">
            <a:avLst/>
          </a:prstGeom>
          <a:solidFill>
            <a:schemeClr val="tx2">
              <a:lumMod val="20000"/>
              <a:lumOff val="8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534457" y="1125578"/>
            <a:ext cx="1261949" cy="369332"/>
          </a:xfrm>
          <a:prstGeom prst="rect">
            <a:avLst/>
          </a:prstGeom>
          <a:noFill/>
        </p:spPr>
        <p:txBody>
          <a:bodyPr wrap="none" rtlCol="0">
            <a:spAutoFit/>
          </a:bodyPr>
          <a:lstStyle/>
          <a:p>
            <a:r>
              <a:rPr lang="en-US" dirty="0"/>
              <a:t>Trace Pair 1</a:t>
            </a:r>
          </a:p>
        </p:txBody>
      </p:sp>
      <p:sp>
        <p:nvSpPr>
          <p:cNvPr id="19" name="TextBox 18"/>
          <p:cNvSpPr txBox="1"/>
          <p:nvPr/>
        </p:nvSpPr>
        <p:spPr>
          <a:xfrm>
            <a:off x="2496135" y="4423185"/>
            <a:ext cx="1294009" cy="369332"/>
          </a:xfrm>
          <a:prstGeom prst="rect">
            <a:avLst/>
          </a:prstGeom>
          <a:noFill/>
        </p:spPr>
        <p:txBody>
          <a:bodyPr wrap="none" rtlCol="0">
            <a:spAutoFit/>
          </a:bodyPr>
          <a:lstStyle/>
          <a:p>
            <a:r>
              <a:rPr lang="en-US" dirty="0"/>
              <a:t>Trace Pair N</a:t>
            </a:r>
          </a:p>
        </p:txBody>
      </p:sp>
      <p:sp>
        <p:nvSpPr>
          <p:cNvPr id="20" name="TextBox 19"/>
          <p:cNvSpPr txBox="1"/>
          <p:nvPr/>
        </p:nvSpPr>
        <p:spPr>
          <a:xfrm>
            <a:off x="2476501" y="3352800"/>
            <a:ext cx="617477" cy="923330"/>
          </a:xfrm>
          <a:prstGeom prst="rect">
            <a:avLst/>
          </a:prstGeom>
          <a:noFill/>
        </p:spPr>
        <p:txBody>
          <a:bodyPr wrap="none" rtlCol="0">
            <a:spAutoFit/>
          </a:bodyPr>
          <a:lstStyle/>
          <a:p>
            <a:r>
              <a:rPr lang="en-US" dirty="0"/>
              <a:t>……..</a:t>
            </a:r>
          </a:p>
          <a:p>
            <a:r>
              <a:rPr lang="en-US" dirty="0"/>
              <a:t>……..</a:t>
            </a:r>
          </a:p>
          <a:p>
            <a:r>
              <a:rPr lang="en-US" dirty="0"/>
              <a:t>……..</a:t>
            </a:r>
          </a:p>
        </p:txBody>
      </p:sp>
      <p:cxnSp>
        <p:nvCxnSpPr>
          <p:cNvPr id="23" name="Straight Arrow Connector 22"/>
          <p:cNvCxnSpPr/>
          <p:nvPr/>
        </p:nvCxnSpPr>
        <p:spPr>
          <a:xfrm>
            <a:off x="4114800" y="3759200"/>
            <a:ext cx="1155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254500" y="4012816"/>
            <a:ext cx="1016000" cy="832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114800" y="2960146"/>
            <a:ext cx="1155700" cy="494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8" name="Table 27"/>
          <p:cNvGraphicFramePr>
            <a:graphicFrameLocks noGrp="1"/>
          </p:cNvGraphicFramePr>
          <p:nvPr>
            <p:extLst>
              <p:ext uri="{D42A27DB-BD31-4B8C-83A1-F6EECF244321}">
                <p14:modId xmlns:p14="http://schemas.microsoft.com/office/powerpoint/2010/main" val="3037234101"/>
              </p:ext>
            </p:extLst>
          </p:nvPr>
        </p:nvGraphicFramePr>
        <p:xfrm>
          <a:off x="1611710" y="1515877"/>
          <a:ext cx="3034552" cy="1172837"/>
        </p:xfrm>
        <a:graphic>
          <a:graphicData uri="http://schemas.openxmlformats.org/drawingml/2006/table">
            <a:tbl>
              <a:tblPr firstRow="1" bandRow="1">
                <a:tableStyleId>{2A488322-F2BA-4B5B-9748-0D474271808F}</a:tableStyleId>
              </a:tblPr>
              <a:tblGrid>
                <a:gridCol w="1324600"/>
                <a:gridCol w="1043843"/>
                <a:gridCol w="666109"/>
              </a:tblGrid>
              <a:tr h="415638">
                <a:tc>
                  <a:txBody>
                    <a:bodyPr/>
                    <a:lstStyle/>
                    <a:p>
                      <a:pPr algn="ctr"/>
                      <a:r>
                        <a:rPr lang="en-US" sz="1400" dirty="0" smtClean="0"/>
                        <a:t>Java ME call</a:t>
                      </a:r>
                      <a:endParaRPr lang="en-US" sz="1400" dirty="0"/>
                    </a:p>
                  </a:txBody>
                  <a:tcPr/>
                </a:tc>
                <a:tc>
                  <a:txBody>
                    <a:bodyPr/>
                    <a:lstStyle/>
                    <a:p>
                      <a:pPr algn="ctr"/>
                      <a:r>
                        <a:rPr lang="en-US" sz="1400" dirty="0" smtClean="0"/>
                        <a:t>Android</a:t>
                      </a:r>
                      <a:r>
                        <a:rPr lang="en-US" sz="1400" baseline="0" dirty="0" smtClean="0"/>
                        <a:t> call</a:t>
                      </a:r>
                      <a:endParaRPr lang="en-US" sz="1400" dirty="0"/>
                    </a:p>
                  </a:txBody>
                  <a:tcPr/>
                </a:tc>
                <a:tc>
                  <a:txBody>
                    <a:bodyPr/>
                    <a:lstStyle/>
                    <a:p>
                      <a:pPr algn="ctr"/>
                      <a:r>
                        <a:rPr lang="en-US" sz="1400" dirty="0" smtClean="0"/>
                        <a:t>Prob</a:t>
                      </a:r>
                      <a:endParaRPr lang="en-US" sz="1400" dirty="0"/>
                    </a:p>
                  </a:txBody>
                  <a:tcPr/>
                </a:tc>
              </a:tr>
              <a:tr h="332966">
                <a:tc>
                  <a:txBody>
                    <a:bodyPr/>
                    <a:lstStyle/>
                    <a:p>
                      <a:pPr algn="ctr"/>
                      <a:r>
                        <a:rPr lang="en-US" sz="1400" dirty="0" smtClean="0">
                          <a:latin typeface="Courier"/>
                          <a:cs typeface="Courier"/>
                        </a:rPr>
                        <a:t> </a:t>
                      </a: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smtClean="0">
                          <a:latin typeface="Courier"/>
                          <a:cs typeface="Courier"/>
                        </a:rPr>
                        <a:t>setStyle</a:t>
                      </a:r>
                      <a:endParaRPr lang="en-US" sz="1400" dirty="0">
                        <a:latin typeface="Courier"/>
                        <a:cs typeface="Courier"/>
                      </a:endParaRPr>
                    </a:p>
                  </a:txBody>
                  <a:tcPr/>
                </a:tc>
                <a:tc>
                  <a:txBody>
                    <a:bodyPr/>
                    <a:lstStyle/>
                    <a:p>
                      <a:pPr algn="ctr"/>
                      <a:r>
                        <a:rPr lang="en-US" sz="1400" dirty="0" smtClean="0"/>
                        <a:t>0.60</a:t>
                      </a:r>
                      <a:endParaRPr lang="en-US" sz="1400" dirty="0"/>
                    </a:p>
                  </a:txBody>
                  <a:tcPr/>
                </a:tc>
              </a:tr>
              <a:tr h="321711">
                <a:tc>
                  <a:txBody>
                    <a:bodyPr/>
                    <a:lstStyle/>
                    <a:p>
                      <a:pPr algn="ct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err="1" smtClean="0">
                          <a:latin typeface="Courier"/>
                          <a:cs typeface="Courier"/>
                        </a:rPr>
                        <a:t>fillRect</a:t>
                      </a:r>
                      <a:endParaRPr lang="en-US" sz="1400" dirty="0">
                        <a:latin typeface="Courier"/>
                        <a:cs typeface="Courier"/>
                      </a:endParaRPr>
                    </a:p>
                  </a:txBody>
                  <a:tcPr/>
                </a:tc>
                <a:tc>
                  <a:txBody>
                    <a:bodyPr/>
                    <a:lstStyle/>
                    <a:p>
                      <a:pPr algn="ctr"/>
                      <a:r>
                        <a:rPr lang="en-US" sz="1400" dirty="0" smtClean="0"/>
                        <a:t>0.45</a:t>
                      </a:r>
                      <a:endParaRPr lang="en-US" sz="1400" dirty="0"/>
                    </a:p>
                  </a:txBody>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739035136"/>
              </p:ext>
            </p:extLst>
          </p:nvPr>
        </p:nvGraphicFramePr>
        <p:xfrm>
          <a:off x="1733820" y="4989095"/>
          <a:ext cx="3034552" cy="1172837"/>
        </p:xfrm>
        <a:graphic>
          <a:graphicData uri="http://schemas.openxmlformats.org/drawingml/2006/table">
            <a:tbl>
              <a:tblPr firstRow="1" bandRow="1">
                <a:tableStyleId>{2A488322-F2BA-4B5B-9748-0D474271808F}</a:tableStyleId>
              </a:tblPr>
              <a:tblGrid>
                <a:gridCol w="1324600"/>
                <a:gridCol w="1043843"/>
                <a:gridCol w="666109"/>
              </a:tblGrid>
              <a:tr h="415638">
                <a:tc>
                  <a:txBody>
                    <a:bodyPr/>
                    <a:lstStyle/>
                    <a:p>
                      <a:pPr algn="ctr"/>
                      <a:r>
                        <a:rPr lang="en-US" sz="1400" dirty="0" smtClean="0"/>
                        <a:t>Java ME call</a:t>
                      </a:r>
                      <a:endParaRPr lang="en-US" sz="1400" dirty="0"/>
                    </a:p>
                  </a:txBody>
                  <a:tcPr/>
                </a:tc>
                <a:tc>
                  <a:txBody>
                    <a:bodyPr/>
                    <a:lstStyle/>
                    <a:p>
                      <a:pPr algn="ctr"/>
                      <a:r>
                        <a:rPr lang="en-US" sz="1400" dirty="0" smtClean="0"/>
                        <a:t>Android</a:t>
                      </a:r>
                      <a:r>
                        <a:rPr lang="en-US" sz="1400" baseline="0" dirty="0" smtClean="0"/>
                        <a:t> call</a:t>
                      </a:r>
                      <a:endParaRPr lang="en-US" sz="1400" dirty="0"/>
                    </a:p>
                  </a:txBody>
                  <a:tcPr/>
                </a:tc>
                <a:tc>
                  <a:txBody>
                    <a:bodyPr/>
                    <a:lstStyle/>
                    <a:p>
                      <a:pPr algn="ctr"/>
                      <a:r>
                        <a:rPr lang="en-US" sz="1400" dirty="0" smtClean="0"/>
                        <a:t>Prob</a:t>
                      </a:r>
                      <a:endParaRPr lang="en-US" sz="1400" dirty="0"/>
                    </a:p>
                  </a:txBody>
                  <a:tcPr/>
                </a:tc>
              </a:tr>
              <a:tr h="332966">
                <a:tc>
                  <a:txBody>
                    <a:bodyPr/>
                    <a:lstStyle/>
                    <a:p>
                      <a:pPr algn="ctr"/>
                      <a:r>
                        <a:rPr lang="en-US" sz="1400" dirty="0" smtClean="0">
                          <a:latin typeface="Courier"/>
                          <a:cs typeface="Courier"/>
                        </a:rPr>
                        <a:t> </a:t>
                      </a: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smtClean="0">
                          <a:latin typeface="Courier"/>
                          <a:cs typeface="Courier"/>
                        </a:rPr>
                        <a:t>setStyle</a:t>
                      </a:r>
                      <a:endParaRPr lang="en-US" sz="1400" dirty="0">
                        <a:latin typeface="Courier"/>
                        <a:cs typeface="Courier"/>
                      </a:endParaRPr>
                    </a:p>
                  </a:txBody>
                  <a:tcPr/>
                </a:tc>
                <a:tc>
                  <a:txBody>
                    <a:bodyPr/>
                    <a:lstStyle/>
                    <a:p>
                      <a:pPr algn="ctr"/>
                      <a:r>
                        <a:rPr lang="en-US" sz="1400" dirty="0" smtClean="0"/>
                        <a:t>0.60</a:t>
                      </a:r>
                      <a:endParaRPr lang="en-US" sz="1400" dirty="0"/>
                    </a:p>
                  </a:txBody>
                  <a:tcPr/>
                </a:tc>
              </a:tr>
              <a:tr h="321711">
                <a:tc>
                  <a:txBody>
                    <a:bodyPr/>
                    <a:lstStyle/>
                    <a:p>
                      <a:pPr algn="ct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err="1" smtClean="0">
                          <a:latin typeface="Courier"/>
                          <a:cs typeface="Courier"/>
                        </a:rPr>
                        <a:t>fillRect</a:t>
                      </a:r>
                      <a:endParaRPr lang="en-US" sz="1400" dirty="0">
                        <a:latin typeface="Courier"/>
                        <a:cs typeface="Courier"/>
                      </a:endParaRPr>
                    </a:p>
                  </a:txBody>
                  <a:tcPr/>
                </a:tc>
                <a:tc>
                  <a:txBody>
                    <a:bodyPr/>
                    <a:lstStyle/>
                    <a:p>
                      <a:pPr algn="ctr"/>
                      <a:r>
                        <a:rPr lang="en-US" sz="1400" dirty="0" smtClean="0"/>
                        <a:t>0.45</a:t>
                      </a:r>
                      <a:endParaRPr lang="en-US" sz="1400" dirty="0"/>
                    </a:p>
                  </a:txBody>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513893140"/>
              </p:ext>
            </p:extLst>
          </p:nvPr>
        </p:nvGraphicFramePr>
        <p:xfrm>
          <a:off x="7569948" y="3034341"/>
          <a:ext cx="3034552" cy="1172837"/>
        </p:xfrm>
        <a:graphic>
          <a:graphicData uri="http://schemas.openxmlformats.org/drawingml/2006/table">
            <a:tbl>
              <a:tblPr firstRow="1" bandRow="1">
                <a:tableStyleId>{2A488322-F2BA-4B5B-9748-0D474271808F}</a:tableStyleId>
              </a:tblPr>
              <a:tblGrid>
                <a:gridCol w="1324600"/>
                <a:gridCol w="1043843"/>
                <a:gridCol w="666109"/>
              </a:tblGrid>
              <a:tr h="415638">
                <a:tc>
                  <a:txBody>
                    <a:bodyPr/>
                    <a:lstStyle/>
                    <a:p>
                      <a:pPr algn="ctr"/>
                      <a:r>
                        <a:rPr lang="en-US" sz="1400" dirty="0" smtClean="0"/>
                        <a:t>Java ME call</a:t>
                      </a:r>
                      <a:endParaRPr lang="en-US" sz="1400" dirty="0"/>
                    </a:p>
                  </a:txBody>
                  <a:tcPr/>
                </a:tc>
                <a:tc>
                  <a:txBody>
                    <a:bodyPr/>
                    <a:lstStyle/>
                    <a:p>
                      <a:pPr algn="ctr"/>
                      <a:r>
                        <a:rPr lang="en-US" sz="1400" dirty="0" smtClean="0"/>
                        <a:t>Android</a:t>
                      </a:r>
                      <a:r>
                        <a:rPr lang="en-US" sz="1400" baseline="0" dirty="0" smtClean="0"/>
                        <a:t> call</a:t>
                      </a:r>
                      <a:endParaRPr lang="en-US" sz="1400" dirty="0"/>
                    </a:p>
                  </a:txBody>
                  <a:tcPr/>
                </a:tc>
                <a:tc>
                  <a:txBody>
                    <a:bodyPr/>
                    <a:lstStyle/>
                    <a:p>
                      <a:pPr algn="ctr"/>
                      <a:r>
                        <a:rPr lang="en-US" sz="1400" dirty="0" smtClean="0"/>
                        <a:t>Prob</a:t>
                      </a:r>
                      <a:endParaRPr lang="en-US" sz="1400" dirty="0"/>
                    </a:p>
                  </a:txBody>
                  <a:tcPr/>
                </a:tc>
              </a:tr>
              <a:tr h="332966">
                <a:tc>
                  <a:txBody>
                    <a:bodyPr/>
                    <a:lstStyle/>
                    <a:p>
                      <a:pPr algn="ctr"/>
                      <a:r>
                        <a:rPr lang="en-US" sz="1400" dirty="0" smtClean="0">
                          <a:latin typeface="Courier"/>
                          <a:cs typeface="Courier"/>
                        </a:rPr>
                        <a:t> </a:t>
                      </a: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smtClean="0">
                          <a:latin typeface="Courier"/>
                          <a:cs typeface="Courier"/>
                        </a:rPr>
                        <a:t>setStyle</a:t>
                      </a:r>
                      <a:endParaRPr lang="en-US" sz="1400" dirty="0">
                        <a:latin typeface="Courier"/>
                        <a:cs typeface="Courier"/>
                      </a:endParaRPr>
                    </a:p>
                  </a:txBody>
                  <a:tcPr/>
                </a:tc>
                <a:tc>
                  <a:txBody>
                    <a:bodyPr/>
                    <a:lstStyle/>
                    <a:p>
                      <a:pPr algn="ctr"/>
                      <a:r>
                        <a:rPr lang="en-US" sz="1400" dirty="0" smtClean="0"/>
                        <a:t>0.60</a:t>
                      </a:r>
                      <a:endParaRPr lang="en-US" sz="1400" dirty="0"/>
                    </a:p>
                  </a:txBody>
                  <a:tcPr/>
                </a:tc>
              </a:tr>
              <a:tr h="321711">
                <a:tc>
                  <a:txBody>
                    <a:bodyPr/>
                    <a:lstStyle/>
                    <a:p>
                      <a:pPr algn="ct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err="1" smtClean="0">
                          <a:latin typeface="Courier"/>
                          <a:cs typeface="Courier"/>
                        </a:rPr>
                        <a:t>fillRect</a:t>
                      </a:r>
                      <a:endParaRPr lang="en-US" sz="1400" dirty="0">
                        <a:latin typeface="Courier"/>
                        <a:cs typeface="Courier"/>
                      </a:endParaRPr>
                    </a:p>
                  </a:txBody>
                  <a:tcPr/>
                </a:tc>
                <a:tc>
                  <a:txBody>
                    <a:bodyPr/>
                    <a:lstStyle/>
                    <a:p>
                      <a:pPr algn="ctr"/>
                      <a:r>
                        <a:rPr lang="en-US" sz="1400" dirty="0" smtClean="0"/>
                        <a:t>0.45</a:t>
                      </a:r>
                      <a:endParaRPr lang="en-US" sz="1400" dirty="0"/>
                    </a:p>
                  </a:txBody>
                  <a:tcPr/>
                </a:tc>
              </a:tr>
            </a:tbl>
          </a:graphicData>
        </a:graphic>
      </p:graphicFrame>
      <p:sp>
        <p:nvSpPr>
          <p:cNvPr id="17" name="Rectangle 16"/>
          <p:cNvSpPr/>
          <p:nvPr/>
        </p:nvSpPr>
        <p:spPr>
          <a:xfrm>
            <a:off x="1613648" y="2049542"/>
            <a:ext cx="3032614" cy="350758"/>
          </a:xfrm>
          <a:prstGeom prst="rect">
            <a:avLst/>
          </a:prstGeom>
          <a:noFill/>
          <a:ln w="38100" cmpd="sng">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Multiply 17"/>
          <p:cNvSpPr/>
          <p:nvPr/>
        </p:nvSpPr>
        <p:spPr>
          <a:xfrm>
            <a:off x="4768372" y="2049542"/>
            <a:ext cx="355600" cy="350758"/>
          </a:xfrm>
          <a:prstGeom prst="mathMultipl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5129844" y="2030968"/>
            <a:ext cx="3015634" cy="400110"/>
          </a:xfrm>
          <a:prstGeom prst="rect">
            <a:avLst/>
          </a:prstGeom>
          <a:noFill/>
        </p:spPr>
        <p:txBody>
          <a:bodyPr wrap="none" rtlCol="0">
            <a:spAutoFit/>
          </a:bodyPr>
          <a:lstStyle/>
          <a:p>
            <a:r>
              <a:rPr lang="en-US" sz="2000" i="1" dirty="0" smtClean="0"/>
              <a:t>Weight {relative frequency}</a:t>
            </a:r>
            <a:endParaRPr lang="en-US" sz="2000" i="1" dirty="0"/>
          </a:p>
        </p:txBody>
      </p:sp>
      <p:sp>
        <p:nvSpPr>
          <p:cNvPr id="21" name="Multiply 20"/>
          <p:cNvSpPr/>
          <p:nvPr/>
        </p:nvSpPr>
        <p:spPr>
          <a:xfrm>
            <a:off x="4774244" y="5503942"/>
            <a:ext cx="355600" cy="350758"/>
          </a:xfrm>
          <a:prstGeom prst="mathMultipl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1741630" y="5503942"/>
            <a:ext cx="3032614" cy="350758"/>
          </a:xfrm>
          <a:prstGeom prst="rect">
            <a:avLst/>
          </a:prstGeom>
          <a:noFill/>
          <a:ln w="38100" cmpd="sng">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TextBox 25"/>
          <p:cNvSpPr txBox="1"/>
          <p:nvPr/>
        </p:nvSpPr>
        <p:spPr>
          <a:xfrm>
            <a:off x="5129844" y="5485368"/>
            <a:ext cx="3015634" cy="707886"/>
          </a:xfrm>
          <a:prstGeom prst="rect">
            <a:avLst/>
          </a:prstGeom>
          <a:noFill/>
        </p:spPr>
        <p:txBody>
          <a:bodyPr wrap="none" rtlCol="0">
            <a:spAutoFit/>
          </a:bodyPr>
          <a:lstStyle/>
          <a:p>
            <a:r>
              <a:rPr lang="en-US" sz="2000" i="1" dirty="0"/>
              <a:t>Weight {relative frequency}</a:t>
            </a:r>
          </a:p>
          <a:p>
            <a:endParaRPr lang="en-US" sz="2000" i="1" dirty="0"/>
          </a:p>
        </p:txBody>
      </p:sp>
    </p:spTree>
    <p:extLst>
      <p:ext uri="{BB962C8B-B14F-4D97-AF65-F5344CB8AC3E}">
        <p14:creationId xmlns:p14="http://schemas.microsoft.com/office/powerpoint/2010/main" val="42572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Resultant mappings</a:t>
            </a:r>
            <a:endParaRPr lang="en-US" dirty="0"/>
          </a:p>
        </p:txBody>
      </p:sp>
      <p:sp>
        <p:nvSpPr>
          <p:cNvPr id="3" name="Content Placeholder 2"/>
          <p:cNvSpPr>
            <a:spLocks noGrp="1"/>
          </p:cNvSpPr>
          <p:nvPr>
            <p:ph idx="1"/>
          </p:nvPr>
        </p:nvSpPr>
        <p:spPr>
          <a:xfrm>
            <a:off x="1981200" y="1600201"/>
            <a:ext cx="8229600" cy="1257300"/>
          </a:xfrm>
        </p:spPr>
        <p:txBody>
          <a:bodyPr/>
          <a:lstStyle/>
          <a:p>
            <a:pPr marL="0" indent="0" algn="ctr">
              <a:buNone/>
            </a:pPr>
            <a:r>
              <a:rPr lang="en-US" dirty="0" smtClean="0"/>
              <a:t>Output the top 10 mappings.</a:t>
            </a:r>
            <a:endParaRPr lang="en-US" dirty="0"/>
          </a:p>
        </p:txBody>
      </p:sp>
      <p:sp>
        <p:nvSpPr>
          <p:cNvPr id="4" name="Date Placeholder 3"/>
          <p:cNvSpPr>
            <a:spLocks noGrp="1"/>
          </p:cNvSpPr>
          <p:nvPr>
            <p:ph type="dt" sz="half" idx="10"/>
          </p:nvPr>
        </p:nvSpPr>
        <p:spPr/>
        <p:txBody>
          <a:bodyPr/>
          <a:lstStyle/>
          <a:p>
            <a:fld id="{6D0D86D4-21A2-4E7E-BE15-ED2E75444840}"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9" name="Slide Number Placeholder 8"/>
          <p:cNvSpPr>
            <a:spLocks noGrp="1"/>
          </p:cNvSpPr>
          <p:nvPr>
            <p:ph type="sldNum" sz="quarter" idx="12"/>
          </p:nvPr>
        </p:nvSpPr>
        <p:spPr/>
        <p:txBody>
          <a:bodyPr/>
          <a:lstStyle/>
          <a:p>
            <a:fld id="{AC6F656C-6828-4728-8292-154E5E3A9B6B}" type="slidenum">
              <a:rPr lang="en-US" smtClean="0"/>
              <a:t>37</a:t>
            </a:fld>
            <a:endParaRPr lang="en-US"/>
          </a:p>
        </p:txBody>
      </p:sp>
      <p:graphicFrame>
        <p:nvGraphicFramePr>
          <p:cNvPr id="8" name="Table 7"/>
          <p:cNvGraphicFramePr>
            <a:graphicFrameLocks noGrp="1"/>
          </p:cNvGraphicFramePr>
          <p:nvPr>
            <p:extLst/>
          </p:nvPr>
        </p:nvGraphicFramePr>
        <p:xfrm>
          <a:off x="1981201" y="3060702"/>
          <a:ext cx="8229599" cy="2755049"/>
        </p:xfrm>
        <a:graphic>
          <a:graphicData uri="http://schemas.openxmlformats.org/drawingml/2006/table">
            <a:tbl>
              <a:tblPr firstRow="1" bandRow="1">
                <a:tableStyleId>{2A488322-F2BA-4B5B-9748-0D474271808F}</a:tableStyleId>
              </a:tblPr>
              <a:tblGrid>
                <a:gridCol w="2806158"/>
                <a:gridCol w="2680241"/>
                <a:gridCol w="2743200"/>
              </a:tblGrid>
              <a:tr h="393982">
                <a:tc>
                  <a:txBody>
                    <a:bodyPr/>
                    <a:lstStyle/>
                    <a:p>
                      <a:r>
                        <a:rPr lang="en-US" dirty="0" smtClean="0"/>
                        <a:t>Java ME call</a:t>
                      </a:r>
                      <a:endParaRPr lang="en-US" dirty="0"/>
                    </a:p>
                  </a:txBody>
                  <a:tcPr/>
                </a:tc>
                <a:tc>
                  <a:txBody>
                    <a:bodyPr/>
                    <a:lstStyle/>
                    <a:p>
                      <a:r>
                        <a:rPr lang="en-US" dirty="0" smtClean="0"/>
                        <a:t>Android call</a:t>
                      </a:r>
                      <a:endParaRPr lang="en-US" dirty="0"/>
                    </a:p>
                  </a:txBody>
                  <a:tcPr/>
                </a:tc>
                <a:tc>
                  <a:txBody>
                    <a:bodyPr/>
                    <a:lstStyle/>
                    <a:p>
                      <a:r>
                        <a:rPr lang="en-US" dirty="0" smtClean="0"/>
                        <a:t>Probability</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Graphics.setColor()</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Color.parseColor()</a:t>
                      </a:r>
                    </a:p>
                  </a:txBody>
                  <a:tcPr/>
                </a:tc>
                <a:tc>
                  <a:txBody>
                    <a:bodyPr/>
                    <a:lstStyle/>
                    <a:p>
                      <a:r>
                        <a:rPr lang="en-US" dirty="0" smtClean="0"/>
                        <a:t>0.8</a:t>
                      </a:r>
                      <a:endParaRPr lang="en-US" dirty="0"/>
                    </a:p>
                  </a:txBody>
                  <a:tcPr/>
                </a:tc>
              </a:tr>
              <a:tr h="393417">
                <a:tc>
                  <a:txBody>
                    <a:bodyPr/>
                    <a:lstStyle/>
                    <a:p>
                      <a:r>
                        <a:rPr lang="en-US" dirty="0" smtClean="0">
                          <a:latin typeface="Courier"/>
                          <a:cs typeface="Courier"/>
                        </a:rPr>
                        <a:t>Graphics.setColor()</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Paint.setStyle()</a:t>
                      </a:r>
                    </a:p>
                  </a:txBody>
                  <a:tcPr/>
                </a:tc>
                <a:tc>
                  <a:txBody>
                    <a:bodyPr/>
                    <a:lstStyle/>
                    <a:p>
                      <a:r>
                        <a:rPr lang="en-US" dirty="0" smtClean="0"/>
                        <a:t>0.75</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Graphics.setColor()</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Canvas.drawLine()</a:t>
                      </a:r>
                    </a:p>
                  </a:txBody>
                  <a:tcPr/>
                </a:tc>
                <a:tc>
                  <a:txBody>
                    <a:bodyPr/>
                    <a:lstStyle/>
                    <a:p>
                      <a:r>
                        <a:rPr lang="en-US" dirty="0" smtClean="0"/>
                        <a:t>0.43</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Graphics.fillRect()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Canvas.drawLine()</a:t>
                      </a:r>
                    </a:p>
                  </a:txBody>
                  <a:tcPr/>
                </a:tc>
                <a:tc>
                  <a:txBody>
                    <a:bodyPr/>
                    <a:lstStyle/>
                    <a:p>
                      <a:r>
                        <a:rPr lang="en-US" dirty="0" smtClean="0"/>
                        <a:t>0.87</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Graphics.fillRect()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Color.parseColor()</a:t>
                      </a:r>
                    </a:p>
                  </a:txBody>
                  <a:tcPr/>
                </a:tc>
                <a:tc>
                  <a:txBody>
                    <a:bodyPr/>
                    <a:lstStyle/>
                    <a:p>
                      <a:r>
                        <a:rPr lang="en-US" dirty="0" smtClean="0"/>
                        <a:t>0.62</a:t>
                      </a:r>
                      <a:endParaRPr lang="en-US" dirty="0"/>
                    </a:p>
                  </a:txBody>
                  <a:tcPr/>
                </a:tc>
              </a:tr>
              <a:tr h="39398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Graphics.fillRect()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Paint.setStyle()</a:t>
                      </a:r>
                    </a:p>
                  </a:txBody>
                  <a:tcPr/>
                </a:tc>
                <a:tc>
                  <a:txBody>
                    <a:bodyPr/>
                    <a:lstStyle/>
                    <a:p>
                      <a:r>
                        <a:rPr lang="en-US" dirty="0" smtClean="0"/>
                        <a:t>0.45</a:t>
                      </a:r>
                      <a:endParaRPr lang="en-US" dirty="0"/>
                    </a:p>
                  </a:txBody>
                  <a:tcPr/>
                </a:tc>
              </a:tr>
            </a:tbl>
          </a:graphicData>
        </a:graphic>
      </p:graphicFrame>
      <p:sp>
        <p:nvSpPr>
          <p:cNvPr id="10" name="Rectangle 9"/>
          <p:cNvSpPr/>
          <p:nvPr/>
        </p:nvSpPr>
        <p:spPr>
          <a:xfrm>
            <a:off x="1981200" y="3543300"/>
            <a:ext cx="6375400" cy="1079500"/>
          </a:xfrm>
          <a:prstGeom prst="rect">
            <a:avLst/>
          </a:prstGeom>
          <a:noFill/>
          <a:ln w="38100" cmpd="sng">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1981200" y="4736250"/>
            <a:ext cx="6375400" cy="1079500"/>
          </a:xfrm>
          <a:prstGeom prst="rect">
            <a:avLst/>
          </a:prstGeom>
          <a:noFill/>
          <a:ln w="38100" cmpd="sng">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Down Arrow 6"/>
          <p:cNvSpPr/>
          <p:nvPr/>
        </p:nvSpPr>
        <p:spPr>
          <a:xfrm>
            <a:off x="8724900" y="3543300"/>
            <a:ext cx="266700" cy="1079500"/>
          </a:xfrm>
          <a:prstGeom prst="down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8724900" y="4736250"/>
            <a:ext cx="266700" cy="1079500"/>
          </a:xfrm>
          <a:prstGeom prst="downArrow">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5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 Graphics </a:t>
            </a:r>
            <a:r>
              <a:rPr lang="en-US" dirty="0"/>
              <a:t>API Mapping</a:t>
            </a:r>
          </a:p>
        </p:txBody>
      </p:sp>
      <p:sp>
        <p:nvSpPr>
          <p:cNvPr id="3" name="Content Placeholder 2"/>
          <p:cNvSpPr>
            <a:spLocks noGrp="1"/>
          </p:cNvSpPr>
          <p:nvPr>
            <p:ph sz="half" idx="1"/>
          </p:nvPr>
        </p:nvSpPr>
        <p:spPr>
          <a:xfrm>
            <a:off x="1981200" y="1600201"/>
            <a:ext cx="4038600" cy="660400"/>
          </a:xfrm>
        </p:spPr>
        <p:txBody>
          <a:bodyPr>
            <a:normAutofit/>
          </a:bodyPr>
          <a:lstStyle/>
          <a:p>
            <a:pPr marL="0" indent="0">
              <a:buNone/>
            </a:pPr>
            <a:r>
              <a:rPr lang="en-US" dirty="0" smtClean="0"/>
              <a:t>Java ME Graphics API</a:t>
            </a:r>
            <a:endParaRPr lang="en-US" dirty="0"/>
          </a:p>
        </p:txBody>
      </p:sp>
      <p:sp>
        <p:nvSpPr>
          <p:cNvPr id="4" name="Content Placeholder 3"/>
          <p:cNvSpPr>
            <a:spLocks noGrp="1"/>
          </p:cNvSpPr>
          <p:nvPr>
            <p:ph sz="half" idx="2"/>
          </p:nvPr>
        </p:nvSpPr>
        <p:spPr>
          <a:xfrm>
            <a:off x="6172200" y="1600201"/>
            <a:ext cx="4038600" cy="660400"/>
          </a:xfrm>
        </p:spPr>
        <p:txBody>
          <a:bodyPr>
            <a:normAutofit/>
          </a:bodyPr>
          <a:lstStyle/>
          <a:p>
            <a:pPr marL="0" indent="0">
              <a:buNone/>
            </a:pPr>
            <a:r>
              <a:rPr lang="en-US" dirty="0" smtClean="0"/>
              <a:t> Android Graphics API</a:t>
            </a:r>
            <a:endParaRPr lang="en-US" dirty="0"/>
          </a:p>
        </p:txBody>
      </p:sp>
      <p:sp>
        <p:nvSpPr>
          <p:cNvPr id="5" name="Date Placeholder 4"/>
          <p:cNvSpPr>
            <a:spLocks noGrp="1"/>
          </p:cNvSpPr>
          <p:nvPr>
            <p:ph type="dt" sz="half" idx="10"/>
          </p:nvPr>
        </p:nvSpPr>
        <p:spPr/>
        <p:txBody>
          <a:bodyPr/>
          <a:lstStyle/>
          <a:p>
            <a:fld id="{07EE5CF0-5F88-4A5C-947F-81011DA160AA}" type="datetime1">
              <a:rPr lang="en-US" smtClean="0"/>
              <a:t>11/29/2012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38</a:t>
            </a:fld>
            <a:endParaRPr lang="en-US"/>
          </a:p>
        </p:txBody>
      </p:sp>
      <p:sp>
        <p:nvSpPr>
          <p:cNvPr id="12" name="Content Placeholder 2"/>
          <p:cNvSpPr txBox="1">
            <a:spLocks/>
          </p:cNvSpPr>
          <p:nvPr/>
        </p:nvSpPr>
        <p:spPr>
          <a:xfrm>
            <a:off x="1981200" y="3670301"/>
            <a:ext cx="4114800" cy="25145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a:t>Java ME</a:t>
            </a:r>
          </a:p>
          <a:p>
            <a:r>
              <a:rPr lang="en-US" dirty="0"/>
              <a:t>2.1 billion devices</a:t>
            </a:r>
          </a:p>
          <a:p>
            <a:r>
              <a:rPr lang="en-US" dirty="0"/>
              <a:t>Graphics API has 281 distinct methods</a:t>
            </a:r>
          </a:p>
        </p:txBody>
      </p:sp>
      <p:sp>
        <p:nvSpPr>
          <p:cNvPr id="13" name="Content Placeholder 2"/>
          <p:cNvSpPr txBox="1">
            <a:spLocks/>
          </p:cNvSpPr>
          <p:nvPr/>
        </p:nvSpPr>
        <p:spPr>
          <a:xfrm>
            <a:off x="6248400" y="3670301"/>
            <a:ext cx="4114800" cy="25145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a:t>Android</a:t>
            </a:r>
          </a:p>
          <a:p>
            <a:r>
              <a:rPr lang="en-US" dirty="0"/>
              <a:t>300 million smartphones</a:t>
            </a:r>
          </a:p>
          <a:p>
            <a:r>
              <a:rPr lang="en-US" dirty="0"/>
              <a:t>Graphics API has 3837 methods</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773" y="2263272"/>
            <a:ext cx="1443844" cy="108288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2080813"/>
            <a:ext cx="1104900" cy="1447800"/>
          </a:xfrm>
          <a:prstGeom prst="rect">
            <a:avLst/>
          </a:prstGeom>
        </p:spPr>
      </p:pic>
    </p:spTree>
    <p:extLst>
      <p:ext uri="{BB962C8B-B14F-4D97-AF65-F5344CB8AC3E}">
        <p14:creationId xmlns:p14="http://schemas.microsoft.com/office/powerpoint/2010/main" val="12273314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a:xfrm>
            <a:off x="838200" y="1563757"/>
            <a:ext cx="10515600" cy="4613206"/>
          </a:xfrm>
        </p:spPr>
        <p:txBody>
          <a:bodyPr rIns="0">
            <a:normAutofit fontScale="92500" lnSpcReduction="10000"/>
          </a:bodyPr>
          <a:lstStyle/>
          <a:p>
            <a:r>
              <a:rPr lang="en-US" dirty="0" smtClean="0"/>
              <a:t>Implemented </a:t>
            </a:r>
            <a:r>
              <a:rPr lang="en-US" i="1" dirty="0" smtClean="0"/>
              <a:t>Rosetta</a:t>
            </a:r>
            <a:r>
              <a:rPr lang="en-US" dirty="0" smtClean="0"/>
              <a:t> </a:t>
            </a:r>
            <a:r>
              <a:rPr lang="en-US" i="1" dirty="0" smtClean="0"/>
              <a:t>Mapper and Classifier</a:t>
            </a:r>
            <a:r>
              <a:rPr lang="en-US" dirty="0" smtClean="0"/>
              <a:t> to </a:t>
            </a:r>
            <a:r>
              <a:rPr lang="en-US" dirty="0" smtClean="0"/>
              <a:t>infer </a:t>
            </a:r>
            <a:r>
              <a:rPr lang="en-US" dirty="0" smtClean="0"/>
              <a:t>and validate mappings </a:t>
            </a:r>
            <a:r>
              <a:rPr lang="en-US" dirty="0" smtClean="0"/>
              <a:t>between Java ME and Android graphics API</a:t>
            </a:r>
          </a:p>
          <a:p>
            <a:r>
              <a:rPr lang="en-US" dirty="0"/>
              <a:t>Added instrumentation for Java ME and </a:t>
            </a:r>
            <a:r>
              <a:rPr lang="en-US" dirty="0" smtClean="0"/>
              <a:t>Android tracing.</a:t>
            </a:r>
            <a:endParaRPr lang="en-US" dirty="0" smtClean="0"/>
          </a:p>
          <a:p>
            <a:r>
              <a:rPr lang="en-US" dirty="0" smtClean="0"/>
              <a:t>Rosetta Mapper 1300 </a:t>
            </a:r>
            <a:r>
              <a:rPr lang="en-US" dirty="0" smtClean="0"/>
              <a:t>LOC , 21 board games.</a:t>
            </a:r>
            <a:endParaRPr lang="en-US" dirty="0" smtClean="0"/>
          </a:p>
          <a:p>
            <a:r>
              <a:rPr lang="en-US" dirty="0" smtClean="0"/>
              <a:t>Rosetta Classifier 2000 </a:t>
            </a:r>
            <a:r>
              <a:rPr lang="en-US" dirty="0" smtClean="0"/>
              <a:t>LOC, 10 board games.</a:t>
            </a:r>
            <a:endParaRPr lang="en-US" dirty="0" smtClean="0"/>
          </a:p>
          <a:p>
            <a:r>
              <a:rPr lang="en-US" dirty="0" smtClean="0"/>
              <a:t>Tools for Pattern Classification</a:t>
            </a:r>
          </a:p>
          <a:p>
            <a:pPr lvl="1"/>
            <a:r>
              <a:rPr lang="en-US" dirty="0" smtClean="0"/>
              <a:t>R , statistical computing tool.</a:t>
            </a:r>
          </a:p>
          <a:p>
            <a:pPr lvl="1"/>
            <a:r>
              <a:rPr lang="en-US" b="1" i="1" dirty="0" err="1" smtClean="0"/>
              <a:t>Kernlab</a:t>
            </a:r>
            <a:r>
              <a:rPr lang="en-US" dirty="0" smtClean="0"/>
              <a:t> package to implement kernel modules.   </a:t>
            </a:r>
            <a:endParaRPr lang="en-US" dirty="0" smtClean="0"/>
          </a:p>
          <a:p>
            <a:pPr lvl="1"/>
            <a:r>
              <a:rPr lang="en-US" dirty="0" smtClean="0"/>
              <a:t>Used </a:t>
            </a:r>
            <a:r>
              <a:rPr lang="en-US" b="1" i="1" dirty="0" smtClean="0"/>
              <a:t>Bessel</a:t>
            </a:r>
            <a:r>
              <a:rPr lang="en-US" dirty="0" smtClean="0"/>
              <a:t> function for kernel.</a:t>
            </a:r>
            <a:endParaRPr lang="en-US" dirty="0" smtClean="0"/>
          </a:p>
          <a:p>
            <a:r>
              <a:rPr lang="en-US" dirty="0" smtClean="0"/>
              <a:t>Tool used for factor graph analysis</a:t>
            </a:r>
          </a:p>
          <a:p>
            <a:pPr lvl="1"/>
            <a:r>
              <a:rPr lang="en-US" dirty="0" smtClean="0"/>
              <a:t>Bayes Net Toolbox from Matlab</a:t>
            </a:r>
          </a:p>
          <a:p>
            <a:pPr marL="457200" lvl="1" indent="0">
              <a:buNone/>
            </a:pPr>
            <a:endParaRPr lang="en-US" dirty="0"/>
          </a:p>
        </p:txBody>
      </p:sp>
      <p:sp>
        <p:nvSpPr>
          <p:cNvPr id="4" name="Date Placeholder 3"/>
          <p:cNvSpPr>
            <a:spLocks noGrp="1"/>
          </p:cNvSpPr>
          <p:nvPr>
            <p:ph type="dt" sz="half" idx="10"/>
          </p:nvPr>
        </p:nvSpPr>
        <p:spPr/>
        <p:txBody>
          <a:bodyPr/>
          <a:lstStyle/>
          <a:p>
            <a:fld id="{E90D0FCA-326C-46D0-B36A-05703B2C8E16}"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39</a:t>
            </a:fld>
            <a:endParaRPr lang="en-US"/>
          </a:p>
        </p:txBody>
      </p:sp>
    </p:spTree>
    <p:extLst>
      <p:ext uri="{BB962C8B-B14F-4D97-AF65-F5344CB8AC3E}">
        <p14:creationId xmlns:p14="http://schemas.microsoft.com/office/powerpoint/2010/main" val="4055165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599" y="174986"/>
            <a:ext cx="10515600" cy="804070"/>
          </a:xfrm>
        </p:spPr>
        <p:txBody>
          <a:bodyPr>
            <a:normAutofit fontScale="90000"/>
          </a:bodyPr>
          <a:lstStyle/>
          <a:p>
            <a:pPr algn="ctr"/>
            <a:r>
              <a:rPr lang="en-US" dirty="0" smtClean="0"/>
              <a:t> Porting </a:t>
            </a:r>
            <a:r>
              <a:rPr lang="en-US" dirty="0" smtClean="0"/>
              <a:t>of </a:t>
            </a:r>
            <a:r>
              <a:rPr lang="en-US" dirty="0" smtClean="0"/>
              <a:t>applications across mobile platforms </a:t>
            </a:r>
            <a:endParaRPr lang="en-US" dirty="0"/>
          </a:p>
        </p:txBody>
      </p:sp>
      <p:sp>
        <p:nvSpPr>
          <p:cNvPr id="4" name="Date Placeholder 3"/>
          <p:cNvSpPr>
            <a:spLocks noGrp="1"/>
          </p:cNvSpPr>
          <p:nvPr>
            <p:ph type="dt" sz="half" idx="10"/>
          </p:nvPr>
        </p:nvSpPr>
        <p:spPr/>
        <p:txBody>
          <a:bodyPr/>
          <a:lstStyle/>
          <a:p>
            <a:fld id="{2F31ABBE-69D1-438E-A075-CF32CF424715}"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4</a:t>
            </a:fld>
            <a:endParaRPr lang="en-US"/>
          </a:p>
        </p:txBody>
      </p:sp>
      <p:pic>
        <p:nvPicPr>
          <p:cNvPr id="6" name="Picture 5" descr="Screen Shot 2012-04-26 at 6.13.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761" y="1129864"/>
            <a:ext cx="10197722" cy="5226486"/>
          </a:xfrm>
          <a:prstGeom prst="rect">
            <a:avLst/>
          </a:prstGeom>
        </p:spPr>
      </p:pic>
    </p:spTree>
    <p:extLst>
      <p:ext uri="{BB962C8B-B14F-4D97-AF65-F5344CB8AC3E}">
        <p14:creationId xmlns:p14="http://schemas.microsoft.com/office/powerpoint/2010/main" val="3858976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595"/>
            <a:ext cx="10515600" cy="721553"/>
          </a:xfrm>
        </p:spPr>
        <p:txBody>
          <a:bodyPr>
            <a:normAutofit fontScale="90000"/>
          </a:bodyPr>
          <a:lstStyle/>
          <a:p>
            <a:pPr algn="ctr"/>
            <a:r>
              <a:rPr lang="en-US" dirty="0" smtClean="0"/>
              <a:t>Evaluation using </a:t>
            </a:r>
            <a:r>
              <a:rPr lang="en-US" dirty="0" smtClean="0"/>
              <a:t>independently developed </a:t>
            </a:r>
            <a:r>
              <a:rPr lang="en-US" dirty="0" smtClean="0"/>
              <a:t>games</a:t>
            </a:r>
            <a:endParaRPr lang="en-US" dirty="0"/>
          </a:p>
        </p:txBody>
      </p:sp>
      <p:sp>
        <p:nvSpPr>
          <p:cNvPr id="4" name="Date Placeholder 3"/>
          <p:cNvSpPr>
            <a:spLocks noGrp="1"/>
          </p:cNvSpPr>
          <p:nvPr>
            <p:ph type="dt" sz="half" idx="10"/>
          </p:nvPr>
        </p:nvSpPr>
        <p:spPr/>
        <p:txBody>
          <a:bodyPr/>
          <a:lstStyle/>
          <a:p>
            <a:fld id="{DAB04B6D-311A-48F9-926D-29E070B976A1}"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40</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827038095"/>
              </p:ext>
            </p:extLst>
          </p:nvPr>
        </p:nvGraphicFramePr>
        <p:xfrm>
          <a:off x="1577008" y="972328"/>
          <a:ext cx="7301949" cy="5249783"/>
        </p:xfrm>
        <a:graphic>
          <a:graphicData uri="http://schemas.openxmlformats.org/drawingml/2006/table">
            <a:tbl>
              <a:tblPr firstRow="1" bandRow="1">
                <a:tableStyleId>{6E25E649-3F16-4E02-A733-19D2CDBF48F0}</a:tableStyleId>
              </a:tblPr>
              <a:tblGrid>
                <a:gridCol w="1606607"/>
                <a:gridCol w="1606607"/>
                <a:gridCol w="2305062"/>
                <a:gridCol w="1783673"/>
              </a:tblGrid>
              <a:tr h="575918">
                <a:tc>
                  <a:txBody>
                    <a:bodyPr/>
                    <a:lstStyle/>
                    <a:p>
                      <a:r>
                        <a:rPr lang="en-US" baseline="0" dirty="0" smtClean="0"/>
                        <a:t>Games</a:t>
                      </a:r>
                    </a:p>
                  </a:txBody>
                  <a:tcPr/>
                </a:tc>
                <a:tc>
                  <a:txBody>
                    <a:bodyPr/>
                    <a:lstStyle/>
                    <a:p>
                      <a:r>
                        <a:rPr lang="en-US" dirty="0" smtClean="0"/>
                        <a:t>Number</a:t>
                      </a:r>
                      <a:r>
                        <a:rPr lang="en-US" baseline="0" dirty="0" smtClean="0"/>
                        <a:t> of traces</a:t>
                      </a:r>
                    </a:p>
                  </a:txBody>
                  <a:tcPr/>
                </a:tc>
                <a:tc>
                  <a:txBody>
                    <a:bodyPr/>
                    <a:lstStyle/>
                    <a:p>
                      <a:r>
                        <a:rPr lang="en-US" dirty="0" smtClean="0"/>
                        <a:t>Games</a:t>
                      </a:r>
                      <a:endParaRPr lang="en-US" dirty="0"/>
                    </a:p>
                  </a:txBody>
                  <a:tcPr/>
                </a:tc>
                <a:tc>
                  <a:txBody>
                    <a:bodyPr/>
                    <a:lstStyle/>
                    <a:p>
                      <a:r>
                        <a:rPr lang="en-US" dirty="0" smtClean="0"/>
                        <a:t>Number of Traces</a:t>
                      </a:r>
                      <a:endParaRPr lang="en-US" dirty="0"/>
                    </a:p>
                  </a:txBody>
                  <a:tcPr/>
                </a:tc>
              </a:tr>
              <a:tr h="441679">
                <a:tc>
                  <a:txBody>
                    <a:bodyPr/>
                    <a:lstStyle/>
                    <a:p>
                      <a:r>
                        <a:rPr lang="en-US" dirty="0" smtClean="0"/>
                        <a:t>Minesweeper</a:t>
                      </a:r>
                      <a:endParaRPr lang="en-US" dirty="0"/>
                    </a:p>
                  </a:txBody>
                  <a:tcPr/>
                </a:tc>
                <a:tc>
                  <a:txBody>
                    <a:bodyPr/>
                    <a:lstStyle/>
                    <a:p>
                      <a:r>
                        <a:rPr lang="en-US" dirty="0" smtClean="0"/>
                        <a:t>5</a:t>
                      </a:r>
                      <a:endParaRPr lang="en-US" dirty="0"/>
                    </a:p>
                  </a:txBody>
                  <a:tcPr/>
                </a:tc>
                <a:tc>
                  <a:txBody>
                    <a:bodyPr/>
                    <a:lstStyle/>
                    <a:p>
                      <a:r>
                        <a:rPr lang="en-US" dirty="0" smtClean="0"/>
                        <a:t>Backgammon</a:t>
                      </a:r>
                      <a:endParaRPr lang="en-US" dirty="0"/>
                    </a:p>
                  </a:txBody>
                  <a:tcPr/>
                </a:tc>
                <a:tc>
                  <a:txBody>
                    <a:bodyPr/>
                    <a:lstStyle/>
                    <a:p>
                      <a:r>
                        <a:rPr lang="en-US" dirty="0" smtClean="0"/>
                        <a:t>2</a:t>
                      </a:r>
                      <a:endParaRPr lang="en-US" dirty="0"/>
                    </a:p>
                  </a:txBody>
                  <a:tcPr/>
                </a:tc>
              </a:tr>
              <a:tr h="329096">
                <a:tc>
                  <a:txBody>
                    <a:bodyPr/>
                    <a:lstStyle/>
                    <a:p>
                      <a:r>
                        <a:rPr lang="en-US" dirty="0" smtClean="0"/>
                        <a:t>Snake</a:t>
                      </a:r>
                      <a:endParaRPr lang="en-US" dirty="0"/>
                    </a:p>
                  </a:txBody>
                  <a:tcPr/>
                </a:tc>
                <a:tc>
                  <a:txBody>
                    <a:bodyPr/>
                    <a:lstStyle/>
                    <a:p>
                      <a:r>
                        <a:rPr lang="en-US" dirty="0" smtClean="0"/>
                        <a:t>2</a:t>
                      </a:r>
                      <a:endParaRPr lang="en-US" dirty="0"/>
                    </a:p>
                  </a:txBody>
                  <a:tcPr/>
                </a:tc>
                <a:tc>
                  <a:txBody>
                    <a:bodyPr/>
                    <a:lstStyle/>
                    <a:p>
                      <a:r>
                        <a:rPr lang="en-US" dirty="0" smtClean="0"/>
                        <a:t>Blackjack</a:t>
                      </a:r>
                      <a:endParaRPr lang="en-US" dirty="0"/>
                    </a:p>
                  </a:txBody>
                  <a:tcPr/>
                </a:tc>
                <a:tc>
                  <a:txBody>
                    <a:bodyPr/>
                    <a:lstStyle/>
                    <a:p>
                      <a:r>
                        <a:rPr lang="en-US" dirty="0" smtClean="0"/>
                        <a:t>5</a:t>
                      </a:r>
                      <a:endParaRPr lang="en-US" dirty="0"/>
                    </a:p>
                  </a:txBody>
                  <a:tcPr/>
                </a:tc>
              </a:tr>
              <a:tr h="493366">
                <a:tc>
                  <a:txBody>
                    <a:bodyPr/>
                    <a:lstStyle/>
                    <a:p>
                      <a:r>
                        <a:rPr lang="en-US" dirty="0" smtClean="0"/>
                        <a:t>Memory</a:t>
                      </a:r>
                      <a:endParaRPr lang="en-US" dirty="0"/>
                    </a:p>
                  </a:txBody>
                  <a:tcPr/>
                </a:tc>
                <a:tc>
                  <a:txBody>
                    <a:bodyPr/>
                    <a:lstStyle/>
                    <a:p>
                      <a:r>
                        <a:rPr lang="en-US" dirty="0" smtClean="0"/>
                        <a:t>5</a:t>
                      </a:r>
                      <a:endParaRPr lang="en-US" dirty="0"/>
                    </a:p>
                  </a:txBody>
                  <a:tcPr/>
                </a:tc>
                <a:tc>
                  <a:txBody>
                    <a:bodyPr/>
                    <a:lstStyle/>
                    <a:p>
                      <a:r>
                        <a:rPr lang="en-US" dirty="0" smtClean="0"/>
                        <a:t>Bubblebreaker</a:t>
                      </a:r>
                      <a:endParaRPr lang="en-US" dirty="0"/>
                    </a:p>
                  </a:txBody>
                  <a:tcPr/>
                </a:tc>
                <a:tc>
                  <a:txBody>
                    <a:bodyPr/>
                    <a:lstStyle/>
                    <a:p>
                      <a:r>
                        <a:rPr lang="en-US" dirty="0" smtClean="0"/>
                        <a:t>4</a:t>
                      </a:r>
                      <a:endParaRPr lang="en-US" dirty="0"/>
                    </a:p>
                  </a:txBody>
                  <a:tcPr/>
                </a:tc>
              </a:tr>
              <a:tr h="329096">
                <a:tc>
                  <a:txBody>
                    <a:bodyPr/>
                    <a:lstStyle/>
                    <a:p>
                      <a:r>
                        <a:rPr lang="en-US" dirty="0" smtClean="0"/>
                        <a:t>Simple Dice</a:t>
                      </a:r>
                      <a:endParaRPr lang="en-US" dirty="0"/>
                    </a:p>
                  </a:txBody>
                  <a:tcPr/>
                </a:tc>
                <a:tc>
                  <a:txBody>
                    <a:bodyPr/>
                    <a:lstStyle/>
                    <a:p>
                      <a:r>
                        <a:rPr lang="en-US" dirty="0" smtClean="0"/>
                        <a:t>5</a:t>
                      </a:r>
                      <a:endParaRPr lang="en-US" dirty="0"/>
                    </a:p>
                  </a:txBody>
                  <a:tcPr/>
                </a:tc>
                <a:tc>
                  <a:txBody>
                    <a:bodyPr/>
                    <a:lstStyle/>
                    <a:p>
                      <a:r>
                        <a:rPr lang="en-US" dirty="0" smtClean="0"/>
                        <a:t>Checkers</a:t>
                      </a:r>
                      <a:endParaRPr lang="en-US" dirty="0"/>
                    </a:p>
                  </a:txBody>
                  <a:tcPr/>
                </a:tc>
                <a:tc>
                  <a:txBody>
                    <a:bodyPr/>
                    <a:lstStyle/>
                    <a:p>
                      <a:r>
                        <a:rPr lang="en-US" dirty="0" smtClean="0"/>
                        <a:t>5</a:t>
                      </a:r>
                      <a:endParaRPr lang="en-US" dirty="0"/>
                    </a:p>
                  </a:txBody>
                  <a:tcPr/>
                </a:tc>
              </a:tr>
              <a:tr h="329096">
                <a:tc>
                  <a:txBody>
                    <a:bodyPr/>
                    <a:lstStyle/>
                    <a:p>
                      <a:r>
                        <a:rPr lang="en-US" dirty="0" smtClean="0"/>
                        <a:t>Solitaire</a:t>
                      </a:r>
                      <a:endParaRPr lang="en-US" dirty="0"/>
                    </a:p>
                  </a:txBody>
                  <a:tcPr/>
                </a:tc>
                <a:tc>
                  <a:txBody>
                    <a:bodyPr/>
                    <a:lstStyle/>
                    <a:p>
                      <a:r>
                        <a:rPr lang="en-US" dirty="0" smtClean="0"/>
                        <a:t>3</a:t>
                      </a:r>
                      <a:endParaRPr lang="en-US" dirty="0"/>
                    </a:p>
                  </a:txBody>
                  <a:tcPr/>
                </a:tc>
                <a:tc>
                  <a:txBody>
                    <a:bodyPr/>
                    <a:lstStyle/>
                    <a:p>
                      <a:r>
                        <a:rPr lang="en-US" dirty="0" smtClean="0"/>
                        <a:t>Chess</a:t>
                      </a:r>
                      <a:endParaRPr lang="en-US" dirty="0"/>
                    </a:p>
                  </a:txBody>
                  <a:tcPr/>
                </a:tc>
                <a:tc>
                  <a:txBody>
                    <a:bodyPr/>
                    <a:lstStyle/>
                    <a:p>
                      <a:r>
                        <a:rPr lang="en-US" dirty="0" smtClean="0"/>
                        <a:t>5</a:t>
                      </a:r>
                      <a:endParaRPr lang="en-US" dirty="0"/>
                    </a:p>
                  </a:txBody>
                  <a:tcPr/>
                </a:tc>
              </a:tr>
              <a:tr h="493366">
                <a:tc>
                  <a:txBody>
                    <a:bodyPr/>
                    <a:lstStyle/>
                    <a:p>
                      <a:r>
                        <a:rPr lang="en-US" dirty="0" smtClean="0"/>
                        <a:t>Sudoku</a:t>
                      </a:r>
                      <a:endParaRPr lang="en-US" dirty="0"/>
                    </a:p>
                  </a:txBody>
                  <a:tcPr/>
                </a:tc>
                <a:tc>
                  <a:txBody>
                    <a:bodyPr/>
                    <a:lstStyle/>
                    <a:p>
                      <a:r>
                        <a:rPr lang="en-US" dirty="0" smtClean="0"/>
                        <a:t>5</a:t>
                      </a:r>
                    </a:p>
                  </a:txBody>
                  <a:tcPr/>
                </a:tc>
                <a:tc>
                  <a:txBody>
                    <a:bodyPr/>
                    <a:lstStyle/>
                    <a:p>
                      <a:r>
                        <a:rPr lang="en-US" dirty="0" smtClean="0"/>
                        <a:t>Four in a row</a:t>
                      </a:r>
                      <a:endParaRPr lang="en-US" dirty="0"/>
                    </a:p>
                  </a:txBody>
                  <a:tcPr/>
                </a:tc>
                <a:tc>
                  <a:txBody>
                    <a:bodyPr/>
                    <a:lstStyle/>
                    <a:p>
                      <a:r>
                        <a:rPr lang="en-US" dirty="0" smtClean="0"/>
                        <a:t>3</a:t>
                      </a:r>
                      <a:endParaRPr lang="en-US" dirty="0"/>
                    </a:p>
                  </a:txBody>
                  <a:tcPr/>
                </a:tc>
              </a:tr>
              <a:tr h="329096">
                <a:tc>
                  <a:txBody>
                    <a:bodyPr/>
                    <a:lstStyle/>
                    <a:p>
                      <a:r>
                        <a:rPr lang="en-US" dirty="0" smtClean="0"/>
                        <a:t>Tetris </a:t>
                      </a:r>
                      <a:endParaRPr lang="en-US" dirty="0"/>
                    </a:p>
                  </a:txBody>
                  <a:tcPr/>
                </a:tc>
                <a:tc>
                  <a:txBody>
                    <a:bodyPr/>
                    <a:lstStyle/>
                    <a:p>
                      <a:r>
                        <a:rPr lang="en-US" dirty="0" smtClean="0"/>
                        <a:t>2</a:t>
                      </a:r>
                      <a:endParaRPr lang="en-US" dirty="0"/>
                    </a:p>
                  </a:txBody>
                  <a:tcPr/>
                </a:tc>
                <a:tc>
                  <a:txBody>
                    <a:bodyPr/>
                    <a:lstStyle/>
                    <a:p>
                      <a:r>
                        <a:rPr lang="en-US" dirty="0" smtClean="0"/>
                        <a:t>Hangman</a:t>
                      </a:r>
                      <a:endParaRPr lang="en-US" dirty="0"/>
                    </a:p>
                  </a:txBody>
                  <a:tcPr/>
                </a:tc>
                <a:tc>
                  <a:txBody>
                    <a:bodyPr/>
                    <a:lstStyle/>
                    <a:p>
                      <a:r>
                        <a:rPr lang="en-US" dirty="0" smtClean="0"/>
                        <a:t>3</a:t>
                      </a:r>
                      <a:endParaRPr lang="en-US" dirty="0"/>
                    </a:p>
                  </a:txBody>
                  <a:tcPr/>
                </a:tc>
              </a:tr>
              <a:tr h="493366">
                <a:tc>
                  <a:txBody>
                    <a:bodyPr/>
                    <a:lstStyle/>
                    <a:p>
                      <a:r>
                        <a:rPr lang="en-US" dirty="0" smtClean="0"/>
                        <a:t>Tic-tac-toe</a:t>
                      </a:r>
                      <a:endParaRPr lang="en-US" dirty="0" smtClean="0"/>
                    </a:p>
                  </a:txBody>
                  <a:tcPr/>
                </a:tc>
                <a:tc>
                  <a:txBody>
                    <a:bodyPr/>
                    <a:lstStyle/>
                    <a:p>
                      <a:r>
                        <a:rPr lang="en-US" dirty="0" smtClean="0"/>
                        <a:t>4</a:t>
                      </a:r>
                      <a:endParaRPr lang="en-US" dirty="0" smtClean="0"/>
                    </a:p>
                  </a:txBody>
                  <a:tcPr/>
                </a:tc>
                <a:tc>
                  <a:txBody>
                    <a:bodyPr/>
                    <a:lstStyle/>
                    <a:p>
                      <a:r>
                        <a:rPr lang="en-US" dirty="0" smtClean="0"/>
                        <a:t>Mahjongg version 1</a:t>
                      </a:r>
                    </a:p>
                  </a:txBody>
                  <a:tcPr/>
                </a:tc>
                <a:tc>
                  <a:txBody>
                    <a:bodyPr/>
                    <a:lstStyle/>
                    <a:p>
                      <a:r>
                        <a:rPr lang="en-US" dirty="0" smtClean="0"/>
                        <a:t>5</a:t>
                      </a:r>
                      <a:endParaRPr lang="en-US" dirty="0"/>
                    </a:p>
                  </a:txBody>
                  <a:tcPr/>
                </a:tc>
              </a:tr>
              <a:tr h="493366">
                <a:tc>
                  <a:txBody>
                    <a:bodyPr/>
                    <a:lstStyle/>
                    <a:p>
                      <a:r>
                        <a:rPr lang="en-US" dirty="0" smtClean="0"/>
                        <a:t>Scrabble</a:t>
                      </a:r>
                      <a:endParaRPr lang="en-US" dirty="0"/>
                    </a:p>
                  </a:txBody>
                  <a:tcPr/>
                </a:tc>
                <a:tc>
                  <a:txBody>
                    <a:bodyPr/>
                    <a:lstStyle/>
                    <a:p>
                      <a:r>
                        <a:rPr lang="en-US" dirty="0" smtClean="0"/>
                        <a:t>4</a:t>
                      </a:r>
                      <a:endParaRPr lang="en-US" dirty="0"/>
                    </a:p>
                  </a:txBody>
                  <a:tcPr/>
                </a:tc>
                <a:tc>
                  <a:txBody>
                    <a:bodyPr/>
                    <a:lstStyle/>
                    <a:p>
                      <a:r>
                        <a:rPr lang="en-US" dirty="0" smtClean="0"/>
                        <a:t>Mahjongg version 2</a:t>
                      </a:r>
                      <a:endParaRPr lang="en-US" dirty="0"/>
                    </a:p>
                  </a:txBody>
                  <a:tcPr/>
                </a:tc>
                <a:tc>
                  <a:txBody>
                    <a:bodyPr/>
                    <a:lstStyle/>
                    <a:p>
                      <a:r>
                        <a:rPr lang="en-US" dirty="0" smtClean="0"/>
                        <a:t>5</a:t>
                      </a:r>
                      <a:endParaRPr lang="en-US" dirty="0"/>
                    </a:p>
                  </a:txBody>
                  <a:tcPr/>
                </a:tc>
              </a:tr>
              <a:tr h="329096">
                <a:tc>
                  <a:txBody>
                    <a:bodyPr/>
                    <a:lstStyle/>
                    <a:p>
                      <a:r>
                        <a:rPr lang="en-US" dirty="0" smtClean="0"/>
                        <a:t>Roulette</a:t>
                      </a:r>
                      <a:endParaRPr lang="en-US" dirty="0"/>
                    </a:p>
                  </a:txBody>
                  <a:tcPr/>
                </a:tc>
                <a:tc>
                  <a:txBody>
                    <a:bodyPr/>
                    <a:lstStyle/>
                    <a:p>
                      <a:r>
                        <a:rPr lang="en-US" dirty="0" smtClean="0"/>
                        <a:t>5</a:t>
                      </a:r>
                    </a:p>
                  </a:txBody>
                  <a:tcPr/>
                </a:tc>
                <a:tc>
                  <a:txBody>
                    <a:bodyPr/>
                    <a:lstStyle/>
                    <a:p>
                      <a:r>
                        <a:rPr lang="en-US" dirty="0" smtClean="0"/>
                        <a:t>Othello</a:t>
                      </a:r>
                      <a:endParaRPr lang="en-US" dirty="0"/>
                    </a:p>
                  </a:txBody>
                  <a:tcPr/>
                </a:tc>
                <a:tc>
                  <a:txBody>
                    <a:bodyPr/>
                    <a:lstStyle/>
                    <a:p>
                      <a:r>
                        <a:rPr lang="en-US" dirty="0" smtClean="0"/>
                        <a:t>3</a:t>
                      </a:r>
                      <a:endParaRPr lang="en-US" dirty="0"/>
                    </a:p>
                  </a:txBody>
                  <a:tcPr/>
                </a:tc>
              </a:tr>
              <a:tr h="329096">
                <a:tc>
                  <a:txBody>
                    <a:bodyPr/>
                    <a:lstStyle/>
                    <a:p>
                      <a:r>
                        <a:rPr lang="en-US" dirty="0" smtClean="0"/>
                        <a:t>Rubric's Cube</a:t>
                      </a:r>
                      <a:endParaRPr lang="en-US" dirty="0"/>
                    </a:p>
                  </a:txBody>
                  <a:tcPr/>
                </a:tc>
                <a:tc>
                  <a:txBody>
                    <a:bodyPr/>
                    <a:lstStyle/>
                    <a:p>
                      <a:r>
                        <a:rPr lang="en-US" dirty="0" smtClean="0"/>
                        <a:t>3</a:t>
                      </a:r>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1286196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774" y="-206679"/>
            <a:ext cx="9614452" cy="1143000"/>
          </a:xfrm>
        </p:spPr>
        <p:txBody>
          <a:bodyPr>
            <a:normAutofit fontScale="90000"/>
          </a:bodyPr>
          <a:lstStyle/>
          <a:p>
            <a:r>
              <a:rPr lang="en-US" dirty="0" smtClean="0"/>
              <a:t>Results using </a:t>
            </a:r>
            <a:r>
              <a:rPr lang="en-US" dirty="0" smtClean="0"/>
              <a:t>independently developed </a:t>
            </a:r>
            <a:r>
              <a:rPr lang="en-US" dirty="0" smtClean="0"/>
              <a:t>games</a:t>
            </a:r>
            <a:endParaRPr lang="en-US" dirty="0"/>
          </a:p>
        </p:txBody>
      </p:sp>
      <p:sp>
        <p:nvSpPr>
          <p:cNvPr id="4" name="Date Placeholder 3"/>
          <p:cNvSpPr>
            <a:spLocks noGrp="1"/>
          </p:cNvSpPr>
          <p:nvPr>
            <p:ph type="dt" sz="half" idx="10"/>
          </p:nvPr>
        </p:nvSpPr>
        <p:spPr/>
        <p:txBody>
          <a:bodyPr/>
          <a:lstStyle/>
          <a:p>
            <a:fld id="{B0E36239-2016-4532-871E-75A33EFD5270}"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41</a:t>
            </a:fld>
            <a:endParaRPr lang="en-US"/>
          </a:p>
        </p:txBody>
      </p:sp>
      <p:graphicFrame>
        <p:nvGraphicFramePr>
          <p:cNvPr id="7" name="Table 6"/>
          <p:cNvGraphicFramePr>
            <a:graphicFrameLocks noGrp="1"/>
          </p:cNvGraphicFramePr>
          <p:nvPr>
            <p:extLst/>
          </p:nvPr>
        </p:nvGraphicFramePr>
        <p:xfrm>
          <a:off x="2514600" y="960755"/>
          <a:ext cx="7353300" cy="5760720"/>
        </p:xfrm>
        <a:graphic>
          <a:graphicData uri="http://schemas.openxmlformats.org/drawingml/2006/table">
            <a:tbl>
              <a:tblPr firstRow="1" lastRow="1" bandRow="1">
                <a:tableStyleId>{6E25E649-3F16-4E02-A733-19D2CDBF48F0}</a:tableStyleId>
              </a:tblPr>
              <a:tblGrid>
                <a:gridCol w="2056867"/>
                <a:gridCol w="1529795"/>
                <a:gridCol w="1529795"/>
                <a:gridCol w="2236843"/>
              </a:tblGrid>
              <a:tr h="569031">
                <a:tc>
                  <a:txBody>
                    <a:bodyPr/>
                    <a:lstStyle/>
                    <a:p>
                      <a:r>
                        <a:rPr lang="en-US" dirty="0" smtClean="0"/>
                        <a:t>Java ME Class</a:t>
                      </a:r>
                      <a:endParaRPr lang="en-US" dirty="0"/>
                    </a:p>
                  </a:txBody>
                  <a:tcPr/>
                </a:tc>
                <a:tc>
                  <a:txBody>
                    <a:bodyPr/>
                    <a:lstStyle/>
                    <a:p>
                      <a:r>
                        <a:rPr lang="en-US" dirty="0" smtClean="0"/>
                        <a:t>Number of unique</a:t>
                      </a:r>
                      <a:r>
                        <a:rPr lang="en-US" baseline="0" dirty="0" smtClean="0"/>
                        <a:t> calls</a:t>
                      </a:r>
                      <a:endParaRPr lang="en-US" dirty="0"/>
                    </a:p>
                  </a:txBody>
                  <a:tcPr/>
                </a:tc>
                <a:tc>
                  <a:txBody>
                    <a:bodyPr/>
                    <a:lstStyle/>
                    <a:p>
                      <a:r>
                        <a:rPr lang="en-US" dirty="0" smtClean="0"/>
                        <a:t># Mappings in top 10</a:t>
                      </a:r>
                      <a:endParaRPr lang="en-US" dirty="0"/>
                    </a:p>
                  </a:txBody>
                  <a:tcPr/>
                </a:tc>
                <a:tc>
                  <a:txBody>
                    <a:bodyPr/>
                    <a:lstStyle/>
                    <a:p>
                      <a:r>
                        <a:rPr lang="en-US" dirty="0" smtClean="0"/>
                        <a:t>#</a:t>
                      </a:r>
                      <a:r>
                        <a:rPr lang="en-US" baseline="0" dirty="0" smtClean="0"/>
                        <a:t> True mapping at the top spot</a:t>
                      </a:r>
                      <a:endParaRPr lang="en-US" dirty="0"/>
                    </a:p>
                  </a:txBody>
                  <a:tcPr/>
                </a:tc>
              </a:tr>
              <a:tr h="325160">
                <a:tc>
                  <a:txBody>
                    <a:bodyPr/>
                    <a:lstStyle/>
                    <a:p>
                      <a:r>
                        <a:rPr lang="en-US" dirty="0" smtClean="0"/>
                        <a:t>Alert</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r>
              <a:tr h="325160">
                <a:tc>
                  <a:txBody>
                    <a:bodyPr/>
                    <a:lstStyle/>
                    <a:p>
                      <a:r>
                        <a:rPr lang="en-US" dirty="0" smtClean="0"/>
                        <a:t>Canvas</a:t>
                      </a:r>
                      <a:endParaRPr lang="en-US" dirty="0"/>
                    </a:p>
                  </a:txBody>
                  <a:tcPr/>
                </a:tc>
                <a:tc>
                  <a:txBody>
                    <a:bodyPr/>
                    <a:lstStyle/>
                    <a:p>
                      <a:r>
                        <a:rPr lang="en-US" dirty="0" smtClean="0"/>
                        <a:t>8</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r>
              <a:tr h="325160">
                <a:tc>
                  <a:txBody>
                    <a:bodyPr/>
                    <a:lstStyle/>
                    <a:p>
                      <a:r>
                        <a:rPr lang="en-US" dirty="0" err="1" smtClean="0"/>
                        <a:t>ChoiceGroup</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25160">
                <a:tc>
                  <a:txBody>
                    <a:bodyPr/>
                    <a:lstStyle/>
                    <a:p>
                      <a:r>
                        <a:rPr lang="en-US" dirty="0" smtClean="0"/>
                        <a:t>Command</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25160">
                <a:tc>
                  <a:txBody>
                    <a:bodyPr/>
                    <a:lstStyle/>
                    <a:p>
                      <a:r>
                        <a:rPr lang="en-US" dirty="0" smtClean="0"/>
                        <a:t>Display</a:t>
                      </a:r>
                      <a:endParaRPr lang="en-US" dirty="0"/>
                    </a:p>
                  </a:txBody>
                  <a:tcPr/>
                </a:tc>
                <a:tc>
                  <a:txBody>
                    <a:bodyPr/>
                    <a:lstStyle/>
                    <a:p>
                      <a:r>
                        <a:rPr lang="en-US" dirty="0" smtClean="0"/>
                        <a:t>7</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r>
              <a:tr h="325160">
                <a:tc>
                  <a:txBody>
                    <a:bodyPr/>
                    <a:lstStyle/>
                    <a:p>
                      <a:r>
                        <a:rPr lang="en-US" dirty="0" smtClean="0"/>
                        <a:t>Displayable</a:t>
                      </a:r>
                      <a:endParaRPr lang="en-US" dirty="0"/>
                    </a:p>
                  </a:txBody>
                  <a:tcPr/>
                </a:tc>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r>
              <a:tr h="325160">
                <a:tc>
                  <a:txBody>
                    <a:bodyPr/>
                    <a:lstStyle/>
                    <a:p>
                      <a:r>
                        <a:rPr lang="en-US" dirty="0" smtClean="0"/>
                        <a:t>Font</a:t>
                      </a:r>
                      <a:endParaRPr lang="en-US" dirty="0"/>
                    </a:p>
                  </a:txBody>
                  <a:tcPr/>
                </a:tc>
                <a:tc>
                  <a:txBody>
                    <a:bodyPr/>
                    <a:lstStyle/>
                    <a:p>
                      <a:r>
                        <a:rPr lang="en-US" dirty="0" smtClean="0"/>
                        <a:t>5</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r>
              <a:tr h="325160">
                <a:tc>
                  <a:txBody>
                    <a:bodyPr/>
                    <a:lstStyle/>
                    <a:p>
                      <a:r>
                        <a:rPr lang="en-US" dirty="0" smtClean="0"/>
                        <a:t>Form</a:t>
                      </a:r>
                      <a:endParaRPr lang="en-US" dirty="0"/>
                    </a:p>
                  </a:txBody>
                  <a:tcPr/>
                </a:tc>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r>
              <a:tr h="325160">
                <a:tc>
                  <a:txBody>
                    <a:bodyPr/>
                    <a:lstStyle/>
                    <a:p>
                      <a:r>
                        <a:rPr lang="en-US" dirty="0" err="1" smtClean="0"/>
                        <a:t>Game.Layer</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25160">
                <a:tc>
                  <a:txBody>
                    <a:bodyPr/>
                    <a:lstStyle/>
                    <a:p>
                      <a:r>
                        <a:rPr lang="en-US" dirty="0" err="1" smtClean="0"/>
                        <a:t>GameCanvas</a:t>
                      </a:r>
                      <a:endParaRPr lang="en-US" dirty="0"/>
                    </a:p>
                  </a:txBody>
                  <a:tcPr/>
                </a:tc>
                <a:tc>
                  <a:txBody>
                    <a:bodyPr/>
                    <a:lstStyle/>
                    <a:p>
                      <a:r>
                        <a:rPr lang="en-US" dirty="0" smtClean="0"/>
                        <a:t>9</a:t>
                      </a:r>
                      <a:endParaRPr lang="en-US" dirty="0"/>
                    </a:p>
                  </a:txBody>
                  <a:tcPr/>
                </a:tc>
                <a:tc>
                  <a:txBody>
                    <a:bodyPr/>
                    <a:lstStyle/>
                    <a:p>
                      <a:r>
                        <a:rPr lang="en-US" dirty="0" smtClean="0"/>
                        <a:t>7</a:t>
                      </a:r>
                      <a:endParaRPr lang="en-US" dirty="0"/>
                    </a:p>
                  </a:txBody>
                  <a:tcPr/>
                </a:tc>
                <a:tc>
                  <a:txBody>
                    <a:bodyPr/>
                    <a:lstStyle/>
                    <a:p>
                      <a:r>
                        <a:rPr lang="en-US" dirty="0" smtClean="0"/>
                        <a:t>2</a:t>
                      </a:r>
                      <a:endParaRPr lang="en-US" dirty="0"/>
                    </a:p>
                  </a:txBody>
                  <a:tcPr/>
                </a:tc>
              </a:tr>
              <a:tr h="325160">
                <a:tc>
                  <a:txBody>
                    <a:bodyPr/>
                    <a:lstStyle/>
                    <a:p>
                      <a:r>
                        <a:rPr lang="en-US" dirty="0" smtClean="0"/>
                        <a:t>Graphics</a:t>
                      </a:r>
                      <a:endParaRPr lang="en-US" dirty="0"/>
                    </a:p>
                  </a:txBody>
                  <a:tcPr/>
                </a:tc>
                <a:tc>
                  <a:txBody>
                    <a:bodyPr/>
                    <a:lstStyle/>
                    <a:p>
                      <a:r>
                        <a:rPr lang="en-US" dirty="0" smtClean="0"/>
                        <a:t>26</a:t>
                      </a:r>
                      <a:endParaRPr lang="en-US" dirty="0"/>
                    </a:p>
                  </a:txBody>
                  <a:tcPr/>
                </a:tc>
                <a:tc>
                  <a:txBody>
                    <a:bodyPr/>
                    <a:lstStyle/>
                    <a:p>
                      <a:r>
                        <a:rPr lang="en-US" dirty="0" smtClean="0"/>
                        <a:t>23</a:t>
                      </a:r>
                      <a:endParaRPr lang="en-US" dirty="0"/>
                    </a:p>
                  </a:txBody>
                  <a:tcPr/>
                </a:tc>
                <a:tc>
                  <a:txBody>
                    <a:bodyPr/>
                    <a:lstStyle/>
                    <a:p>
                      <a:r>
                        <a:rPr lang="en-US" dirty="0" smtClean="0"/>
                        <a:t>13</a:t>
                      </a:r>
                      <a:endParaRPr lang="en-US" dirty="0"/>
                    </a:p>
                  </a:txBody>
                  <a:tcPr/>
                </a:tc>
              </a:tr>
              <a:tr h="325160">
                <a:tc>
                  <a:txBody>
                    <a:bodyPr/>
                    <a:lstStyle/>
                    <a:p>
                      <a:r>
                        <a:rPr lang="en-US" dirty="0" smtClean="0"/>
                        <a:t>Image</a:t>
                      </a:r>
                      <a:endParaRPr lang="en-US" dirty="0"/>
                    </a:p>
                  </a:txBody>
                  <a:tcPr/>
                </a:tc>
                <a:tc>
                  <a:txBody>
                    <a:bodyPr/>
                    <a:lstStyle/>
                    <a:p>
                      <a:r>
                        <a:rPr lang="en-US" dirty="0" smtClean="0"/>
                        <a:t>5</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r>
              <a:tr h="325160">
                <a:tc>
                  <a:txBody>
                    <a:bodyPr/>
                    <a:lstStyle/>
                    <a:p>
                      <a:r>
                        <a:rPr lang="en-US" dirty="0" smtClean="0"/>
                        <a:t>List</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25160">
                <a:tc>
                  <a:txBody>
                    <a:bodyPr/>
                    <a:lstStyle/>
                    <a:p>
                      <a:r>
                        <a:rPr lang="en-US" dirty="0" smtClean="0"/>
                        <a:t>All Calls</a:t>
                      </a:r>
                      <a:endParaRPr lang="en-US" dirty="0"/>
                    </a:p>
                  </a:txBody>
                  <a:tcPr/>
                </a:tc>
                <a:tc>
                  <a:txBody>
                    <a:bodyPr/>
                    <a:lstStyle/>
                    <a:p>
                      <a:r>
                        <a:rPr lang="en-US" dirty="0" smtClean="0"/>
                        <a:t>82</a:t>
                      </a:r>
                      <a:endParaRPr lang="en-US" dirty="0"/>
                    </a:p>
                  </a:txBody>
                  <a:tcPr/>
                </a:tc>
                <a:tc>
                  <a:txBody>
                    <a:bodyPr/>
                    <a:lstStyle/>
                    <a:p>
                      <a:r>
                        <a:rPr lang="en-US" dirty="0" smtClean="0"/>
                        <a:t>58</a:t>
                      </a:r>
                      <a:endParaRPr lang="en-US" dirty="0"/>
                    </a:p>
                  </a:txBody>
                  <a:tcPr/>
                </a:tc>
                <a:tc>
                  <a:txBody>
                    <a:bodyPr/>
                    <a:lstStyle/>
                    <a:p>
                      <a:r>
                        <a:rPr lang="en-US" dirty="0" smtClean="0"/>
                        <a:t>28</a:t>
                      </a:r>
                      <a:endParaRPr lang="en-US" dirty="0"/>
                    </a:p>
                  </a:txBody>
                  <a:tcPr/>
                </a:tc>
              </a:tr>
            </a:tbl>
          </a:graphicData>
        </a:graphic>
      </p:graphicFrame>
    </p:spTree>
    <p:extLst>
      <p:ext uri="{BB962C8B-B14F-4D97-AF65-F5344CB8AC3E}">
        <p14:creationId xmlns:p14="http://schemas.microsoft.com/office/powerpoint/2010/main" val="2679076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mappings</a:t>
            </a:r>
            <a:endParaRPr lang="en-US" dirty="0"/>
          </a:p>
        </p:txBody>
      </p:sp>
      <p:sp>
        <p:nvSpPr>
          <p:cNvPr id="3" name="Content Placeholder 2"/>
          <p:cNvSpPr>
            <a:spLocks noGrp="1"/>
          </p:cNvSpPr>
          <p:nvPr>
            <p:ph idx="1"/>
          </p:nvPr>
        </p:nvSpPr>
        <p:spPr>
          <a:xfrm>
            <a:off x="1981200" y="1600201"/>
            <a:ext cx="8229600" cy="1346200"/>
          </a:xfrm>
        </p:spPr>
        <p:txBody>
          <a:bodyPr>
            <a:normAutofit/>
          </a:bodyPr>
          <a:lstStyle/>
          <a:p>
            <a:r>
              <a:rPr lang="en-US" dirty="0" smtClean="0"/>
              <a:t>True mappings found among list of top 10 mappings for 71% of calls</a:t>
            </a:r>
            <a:endParaRPr lang="en-US" dirty="0"/>
          </a:p>
        </p:txBody>
      </p:sp>
      <p:sp>
        <p:nvSpPr>
          <p:cNvPr id="4" name="Date Placeholder 3"/>
          <p:cNvSpPr>
            <a:spLocks noGrp="1"/>
          </p:cNvSpPr>
          <p:nvPr>
            <p:ph type="dt" sz="half" idx="10"/>
          </p:nvPr>
        </p:nvSpPr>
        <p:spPr/>
        <p:txBody>
          <a:bodyPr/>
          <a:lstStyle/>
          <a:p>
            <a:fld id="{1BE2FF76-61DB-456D-9B27-9E3E89EDD746}"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2" name="Slide Number Placeholder 11"/>
          <p:cNvSpPr>
            <a:spLocks noGrp="1"/>
          </p:cNvSpPr>
          <p:nvPr>
            <p:ph type="sldNum" sz="quarter" idx="12"/>
          </p:nvPr>
        </p:nvSpPr>
        <p:spPr/>
        <p:txBody>
          <a:bodyPr/>
          <a:lstStyle/>
          <a:p>
            <a:fld id="{AC6F656C-6828-4728-8292-154E5E3A9B6B}" type="slidenum">
              <a:rPr lang="en-US" smtClean="0"/>
              <a:t>42</a:t>
            </a:fld>
            <a:endParaRPr lang="en-US"/>
          </a:p>
        </p:txBody>
      </p:sp>
      <p:graphicFrame>
        <p:nvGraphicFramePr>
          <p:cNvPr id="7" name="Chart 6"/>
          <p:cNvGraphicFramePr/>
          <p:nvPr>
            <p:extLst/>
          </p:nvPr>
        </p:nvGraphicFramePr>
        <p:xfrm>
          <a:off x="2730500" y="2755900"/>
          <a:ext cx="5892800" cy="341630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989957" y="3746501"/>
            <a:ext cx="1317284" cy="646331"/>
          </a:xfrm>
          <a:prstGeom prst="rect">
            <a:avLst/>
          </a:prstGeom>
          <a:noFill/>
          <a:ln>
            <a:noFill/>
          </a:ln>
        </p:spPr>
        <p:txBody>
          <a:bodyPr wrap="none" rtlCol="0">
            <a:spAutoFit/>
          </a:bodyPr>
          <a:lstStyle/>
          <a:p>
            <a:pPr algn="ctr"/>
            <a:r>
              <a:rPr lang="en-US" dirty="0"/>
              <a:t>Top Ranked </a:t>
            </a:r>
          </a:p>
          <a:p>
            <a:pPr algn="ctr"/>
            <a:r>
              <a:rPr lang="en-US" dirty="0"/>
              <a:t>34%</a:t>
            </a:r>
          </a:p>
        </p:txBody>
      </p:sp>
      <p:sp>
        <p:nvSpPr>
          <p:cNvPr id="9" name="TextBox 8"/>
          <p:cNvSpPr txBox="1"/>
          <p:nvPr/>
        </p:nvSpPr>
        <p:spPr>
          <a:xfrm>
            <a:off x="4637104" y="4581962"/>
            <a:ext cx="1235595" cy="646331"/>
          </a:xfrm>
          <a:prstGeom prst="rect">
            <a:avLst/>
          </a:prstGeom>
          <a:noFill/>
          <a:ln>
            <a:noFill/>
          </a:ln>
        </p:spPr>
        <p:txBody>
          <a:bodyPr wrap="none" rtlCol="0">
            <a:spAutoFit/>
          </a:bodyPr>
          <a:lstStyle/>
          <a:p>
            <a:pPr algn="ctr"/>
            <a:r>
              <a:rPr lang="en-US" dirty="0"/>
              <a:t>Rank 2 to 5</a:t>
            </a:r>
          </a:p>
          <a:p>
            <a:pPr algn="ctr"/>
            <a:r>
              <a:rPr lang="en-US" dirty="0"/>
              <a:t>23%</a:t>
            </a:r>
          </a:p>
        </p:txBody>
      </p:sp>
      <p:sp>
        <p:nvSpPr>
          <p:cNvPr id="10" name="TextBox 9"/>
          <p:cNvSpPr txBox="1"/>
          <p:nvPr/>
        </p:nvSpPr>
        <p:spPr>
          <a:xfrm>
            <a:off x="2927984" y="4378763"/>
            <a:ext cx="1352613" cy="646331"/>
          </a:xfrm>
          <a:prstGeom prst="rect">
            <a:avLst/>
          </a:prstGeom>
          <a:noFill/>
          <a:ln>
            <a:noFill/>
          </a:ln>
        </p:spPr>
        <p:txBody>
          <a:bodyPr wrap="none" rtlCol="0">
            <a:spAutoFit/>
          </a:bodyPr>
          <a:lstStyle/>
          <a:p>
            <a:pPr algn="ctr"/>
            <a:r>
              <a:rPr lang="en-US" dirty="0"/>
              <a:t>Rank 6 to 10</a:t>
            </a:r>
          </a:p>
          <a:p>
            <a:pPr algn="ctr"/>
            <a:r>
              <a:rPr lang="en-US" dirty="0"/>
              <a:t>14%</a:t>
            </a:r>
          </a:p>
        </p:txBody>
      </p:sp>
      <p:sp>
        <p:nvSpPr>
          <p:cNvPr id="11" name="TextBox 10"/>
          <p:cNvSpPr txBox="1"/>
          <p:nvPr/>
        </p:nvSpPr>
        <p:spPr>
          <a:xfrm>
            <a:off x="3534207" y="3588435"/>
            <a:ext cx="1101584" cy="646331"/>
          </a:xfrm>
          <a:prstGeom prst="rect">
            <a:avLst/>
          </a:prstGeom>
          <a:noFill/>
          <a:ln>
            <a:noFill/>
          </a:ln>
        </p:spPr>
        <p:txBody>
          <a:bodyPr wrap="none" rtlCol="0">
            <a:spAutoFit/>
          </a:bodyPr>
          <a:lstStyle/>
          <a:p>
            <a:pPr algn="ctr"/>
            <a:r>
              <a:rPr lang="en-US" dirty="0"/>
              <a:t>Rank &gt; 10</a:t>
            </a:r>
          </a:p>
          <a:p>
            <a:pPr algn="ctr"/>
            <a:r>
              <a:rPr lang="en-US" dirty="0"/>
              <a:t>29%</a:t>
            </a:r>
          </a:p>
        </p:txBody>
      </p:sp>
    </p:spTree>
    <p:extLst>
      <p:ext uri="{BB962C8B-B14F-4D97-AF65-F5344CB8AC3E}">
        <p14:creationId xmlns:p14="http://schemas.microsoft.com/office/powerpoint/2010/main" val="20832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334"/>
            <a:ext cx="10515600" cy="1325563"/>
          </a:xfrm>
        </p:spPr>
        <p:txBody>
          <a:bodyPr/>
          <a:lstStyle/>
          <a:p>
            <a:pPr algn="ctr"/>
            <a:r>
              <a:rPr lang="en-US" dirty="0" smtClean="0"/>
              <a:t>Constraints</a:t>
            </a:r>
            <a:endParaRPr lang="en-US" dirty="0"/>
          </a:p>
        </p:txBody>
      </p:sp>
      <p:sp>
        <p:nvSpPr>
          <p:cNvPr id="3" name="Content Placeholder 2"/>
          <p:cNvSpPr>
            <a:spLocks noGrp="1"/>
          </p:cNvSpPr>
          <p:nvPr>
            <p:ph idx="1"/>
          </p:nvPr>
        </p:nvSpPr>
        <p:spPr>
          <a:xfrm>
            <a:off x="838200" y="1338470"/>
            <a:ext cx="10515600" cy="4838493"/>
          </a:xfrm>
        </p:spPr>
        <p:txBody>
          <a:bodyPr>
            <a:normAutofit fontScale="92500" lnSpcReduction="20000"/>
          </a:bodyPr>
          <a:lstStyle/>
          <a:p>
            <a:r>
              <a:rPr lang="en-US" dirty="0" smtClean="0"/>
              <a:t>The method applies for API oriented programming languages.</a:t>
            </a:r>
          </a:p>
          <a:p>
            <a:endParaRPr lang="en-US" dirty="0" smtClean="0"/>
          </a:p>
          <a:p>
            <a:r>
              <a:rPr lang="en-US" dirty="0" smtClean="0"/>
              <a:t>Significant difference in games, tracing, sophistication of the APIs.</a:t>
            </a:r>
          </a:p>
          <a:p>
            <a:endParaRPr lang="en-US" dirty="0"/>
          </a:p>
          <a:p>
            <a:r>
              <a:rPr lang="en-US" dirty="0"/>
              <a:t>Scalability: lots of manual effort in tracing and verification. But it is possible to scale when finding similar applications is easy.</a:t>
            </a:r>
          </a:p>
          <a:p>
            <a:endParaRPr lang="en-US" dirty="0" smtClean="0"/>
          </a:p>
          <a:p>
            <a:r>
              <a:rPr lang="en-US" dirty="0" smtClean="0"/>
              <a:t>Computational constraints include unable to obtain all features (esp. digram) for all the available traces even after running the code in high end machines for a week.</a:t>
            </a:r>
          </a:p>
          <a:p>
            <a:endParaRPr lang="en-US" dirty="0" smtClean="0"/>
          </a:p>
          <a:p>
            <a:r>
              <a:rPr lang="en-US" dirty="0" smtClean="0"/>
              <a:t>We can extend the idea to larger set of APIs provided we have similar applications and way to validate them that they are similar.</a:t>
            </a:r>
          </a:p>
          <a:p>
            <a:endParaRPr lang="en-US" dirty="0" smtClean="0"/>
          </a:p>
          <a:p>
            <a:endParaRPr lang="en-US" dirty="0" smtClean="0"/>
          </a:p>
          <a:p>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2E8A170D-1535-4263-9896-61014F738DFC}"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43</a:t>
            </a:fld>
            <a:endParaRPr lang="en-US"/>
          </a:p>
        </p:txBody>
      </p:sp>
    </p:spTree>
    <p:extLst>
      <p:ext uri="{BB962C8B-B14F-4D97-AF65-F5344CB8AC3E}">
        <p14:creationId xmlns:p14="http://schemas.microsoft.com/office/powerpoint/2010/main" val="10122422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185"/>
            <a:ext cx="10515600" cy="1325563"/>
          </a:xfrm>
        </p:spPr>
        <p:txBody>
          <a:bodyPr/>
          <a:lstStyle/>
          <a:p>
            <a:pPr algn="ctr"/>
            <a:r>
              <a:rPr lang="en-US" dirty="0" smtClean="0"/>
              <a:t>Conclusion</a:t>
            </a:r>
            <a:endParaRPr lang="en-US" dirty="0"/>
          </a:p>
        </p:txBody>
      </p:sp>
      <p:sp>
        <p:nvSpPr>
          <p:cNvPr id="3" name="Content Placeholder 2"/>
          <p:cNvSpPr>
            <a:spLocks noGrp="1"/>
          </p:cNvSpPr>
          <p:nvPr>
            <p:ph idx="1"/>
          </p:nvPr>
        </p:nvSpPr>
        <p:spPr>
          <a:xfrm>
            <a:off x="838200" y="1510748"/>
            <a:ext cx="10515600" cy="4666215"/>
          </a:xfrm>
        </p:spPr>
        <p:txBody>
          <a:bodyPr>
            <a:normAutofit fontScale="70000" lnSpcReduction="20000"/>
          </a:bodyPr>
          <a:lstStyle/>
          <a:p>
            <a:r>
              <a:rPr lang="en-US" dirty="0" smtClean="0"/>
              <a:t>Proposed a new approach to infer and evaluate mappings between source and target </a:t>
            </a:r>
            <a:r>
              <a:rPr lang="en-US" dirty="0" smtClean="0"/>
              <a:t>APIs</a:t>
            </a:r>
          </a:p>
          <a:p>
            <a:endParaRPr lang="en-US" dirty="0" smtClean="0"/>
          </a:p>
          <a:p>
            <a:r>
              <a:rPr lang="en-US" dirty="0" smtClean="0"/>
              <a:t>Implemented Rosetta Mapper to discover mappings between Java ME and Android graphics APIs</a:t>
            </a:r>
            <a:r>
              <a:rPr lang="en-US" dirty="0" smtClean="0"/>
              <a:t>.</a:t>
            </a:r>
          </a:p>
          <a:p>
            <a:endParaRPr lang="en-US" dirty="0" smtClean="0"/>
          </a:p>
          <a:p>
            <a:r>
              <a:rPr lang="en-US" dirty="0" smtClean="0"/>
              <a:t>“</a:t>
            </a:r>
            <a:r>
              <a:rPr lang="en-US" i="1" dirty="0" smtClean="0"/>
              <a:t>Inferring </a:t>
            </a:r>
            <a:r>
              <a:rPr lang="en-US" i="1" dirty="0"/>
              <a:t>Likely Mappings Between </a:t>
            </a:r>
            <a:r>
              <a:rPr lang="en-US" i="1" dirty="0" smtClean="0"/>
              <a:t>APIs</a:t>
            </a:r>
            <a:r>
              <a:rPr lang="en-US" dirty="0" smtClean="0"/>
              <a:t>“, </a:t>
            </a:r>
            <a:r>
              <a:rPr lang="en-US" dirty="0" err="1" smtClean="0"/>
              <a:t>Amruta</a:t>
            </a:r>
            <a:r>
              <a:rPr lang="en-US" dirty="0" smtClean="0"/>
              <a:t> </a:t>
            </a:r>
            <a:r>
              <a:rPr lang="en-US" dirty="0" err="1"/>
              <a:t>Gokhale</a:t>
            </a:r>
            <a:r>
              <a:rPr lang="en-US" dirty="0"/>
              <a:t>, Vinod Ganapathy, </a:t>
            </a:r>
            <a:r>
              <a:rPr lang="en-US" b="1" dirty="0"/>
              <a:t>Yogesh </a:t>
            </a:r>
            <a:endParaRPr lang="en-US" b="1" dirty="0" smtClean="0"/>
          </a:p>
          <a:p>
            <a:pPr marL="0" indent="0">
              <a:buNone/>
            </a:pPr>
            <a:r>
              <a:rPr lang="en-US" b="1" dirty="0"/>
              <a:t> </a:t>
            </a:r>
            <a:r>
              <a:rPr lang="en-US" b="1" dirty="0" smtClean="0"/>
              <a:t>   Padmanaban</a:t>
            </a:r>
            <a:r>
              <a:rPr lang="en-US" dirty="0" smtClean="0"/>
              <a:t>. Proceedings </a:t>
            </a:r>
            <a:r>
              <a:rPr lang="en-US" dirty="0"/>
              <a:t>of the 35th ACM/IEEE International Conference on Software </a:t>
            </a:r>
            <a:endParaRPr lang="en-US" dirty="0" smtClean="0"/>
          </a:p>
          <a:p>
            <a:pPr marL="0" indent="0">
              <a:buNone/>
            </a:pPr>
            <a:r>
              <a:rPr lang="en-US" dirty="0"/>
              <a:t> </a:t>
            </a:r>
            <a:r>
              <a:rPr lang="en-US" dirty="0" smtClean="0"/>
              <a:t>    Engineering </a:t>
            </a:r>
            <a:r>
              <a:rPr lang="en-US" dirty="0"/>
              <a:t>(ICSE 2013); pages TBD; San Francisco, California; May 18-26, 2013</a:t>
            </a:r>
            <a:r>
              <a:rPr lang="en-US" dirty="0" smtClean="0"/>
              <a:t>.</a:t>
            </a:r>
          </a:p>
          <a:p>
            <a:endParaRPr lang="en-US" dirty="0" smtClean="0"/>
          </a:p>
          <a:p>
            <a:r>
              <a:rPr lang="en-US" dirty="0" smtClean="0"/>
              <a:t>Implemented Rosetta Classifier to evaluate mappings between Java ME and Android graphics APIs</a:t>
            </a:r>
            <a:r>
              <a:rPr lang="en-US" dirty="0" smtClean="0"/>
              <a:t>.</a:t>
            </a:r>
          </a:p>
          <a:p>
            <a:endParaRPr lang="en-US" dirty="0" smtClean="0"/>
          </a:p>
          <a:p>
            <a:r>
              <a:rPr lang="en-US" dirty="0" smtClean="0"/>
              <a:t>True mappings in top 10 for 71% of Java ME </a:t>
            </a:r>
            <a:r>
              <a:rPr lang="en-US" dirty="0" smtClean="0"/>
              <a:t>calls. </a:t>
            </a:r>
          </a:p>
          <a:p>
            <a:endParaRPr lang="en-US" dirty="0" smtClean="0"/>
          </a:p>
          <a:p>
            <a:r>
              <a:rPr lang="en-US" dirty="0" smtClean="0"/>
              <a:t>Recall=86% Precision=54% for the classification of mappings using Rosetta Classifier.</a:t>
            </a:r>
            <a:endParaRPr lang="en-US" dirty="0"/>
          </a:p>
        </p:txBody>
      </p:sp>
      <p:sp>
        <p:nvSpPr>
          <p:cNvPr id="4" name="Date Placeholder 3"/>
          <p:cNvSpPr>
            <a:spLocks noGrp="1"/>
          </p:cNvSpPr>
          <p:nvPr>
            <p:ph type="dt" sz="half" idx="10"/>
          </p:nvPr>
        </p:nvSpPr>
        <p:spPr/>
        <p:txBody>
          <a:bodyPr/>
          <a:lstStyle/>
          <a:p>
            <a:fld id="{F4C0C98B-B994-4B78-A277-DB34B3EA0E4D}"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44</a:t>
            </a:fld>
            <a:endParaRPr lang="en-US"/>
          </a:p>
        </p:txBody>
      </p:sp>
    </p:spTree>
    <p:extLst>
      <p:ext uri="{BB962C8B-B14F-4D97-AF65-F5344CB8AC3E}">
        <p14:creationId xmlns:p14="http://schemas.microsoft.com/office/powerpoint/2010/main" val="6236118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232"/>
            <a:ext cx="10515600" cy="953463"/>
          </a:xfrm>
        </p:spPr>
        <p:txBody>
          <a:bodyPr>
            <a:normAutofit/>
          </a:bodyPr>
          <a:lstStyle/>
          <a:p>
            <a:pPr algn="ctr"/>
            <a:r>
              <a:rPr lang="en-US" dirty="0" smtClean="0"/>
              <a:t>Meanwhile…</a:t>
            </a:r>
            <a:endParaRPr lang="en-US" dirty="0"/>
          </a:p>
        </p:txBody>
      </p:sp>
      <p:sp>
        <p:nvSpPr>
          <p:cNvPr id="8" name="Date Placeholder 7"/>
          <p:cNvSpPr>
            <a:spLocks noGrp="1"/>
          </p:cNvSpPr>
          <p:nvPr>
            <p:ph type="dt" sz="half" idx="10"/>
          </p:nvPr>
        </p:nvSpPr>
        <p:spPr/>
        <p:txBody>
          <a:bodyPr/>
          <a:lstStyle/>
          <a:p>
            <a:fld id="{B9F58AAB-6DF1-4566-8B92-5D55548772CE}" type="datetime1">
              <a:rPr lang="en-US" smtClean="0"/>
              <a:t>11/29/2012</a:t>
            </a:fld>
            <a:endParaRPr lang="en-US" dirty="0"/>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45</a:t>
            </a:fld>
            <a:endParaRPr lang="en-US"/>
          </a:p>
        </p:txBody>
      </p:sp>
      <p:sp>
        <p:nvSpPr>
          <p:cNvPr id="11" name="Right Arrow 10"/>
          <p:cNvSpPr/>
          <p:nvPr/>
        </p:nvSpPr>
        <p:spPr>
          <a:xfrm flipV="1">
            <a:off x="8222974" y="2879035"/>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flipV="1">
            <a:off x="2900017" y="2879035"/>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1124317038"/>
              </p:ext>
            </p:extLst>
          </p:nvPr>
        </p:nvGraphicFramePr>
        <p:xfrm>
          <a:off x="9819861" y="1457883"/>
          <a:ext cx="2078450" cy="3901440"/>
        </p:xfrm>
        <a:graphic>
          <a:graphicData uri="http://schemas.openxmlformats.org/drawingml/2006/table">
            <a:tbl>
              <a:tblPr firstRow="1" bandRow="1">
                <a:tableStyleId>{5C22544A-7EE6-4342-B048-85BDC9FD1C3A}</a:tableStyleId>
              </a:tblPr>
              <a:tblGrid>
                <a:gridCol w="2078450"/>
              </a:tblGrid>
              <a:tr h="678314">
                <a:tc>
                  <a:txBody>
                    <a:bodyPr/>
                    <a:lstStyle/>
                    <a:p>
                      <a:pPr algn="ctr"/>
                      <a:r>
                        <a:rPr lang="en-US" sz="2400" dirty="0" smtClean="0"/>
                        <a:t>API Calls on Android</a:t>
                      </a:r>
                      <a:endParaRPr lang="en-US" sz="2400" dirty="0"/>
                    </a:p>
                  </a:txBody>
                  <a:tcPr/>
                </a:tc>
              </a:tr>
              <a:tr h="326596">
                <a:tc>
                  <a:txBody>
                    <a:bodyPr/>
                    <a:lstStyle/>
                    <a:p>
                      <a:pPr algn="l"/>
                      <a:r>
                        <a:rPr lang="en-US" sz="2000" dirty="0" err="1" smtClean="0"/>
                        <a:t>onDraw</a:t>
                      </a:r>
                      <a:r>
                        <a:rPr lang="en-US" sz="2000" dirty="0" smtClean="0"/>
                        <a:t>(Canvas c)</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Paint.setStyle</a:t>
                      </a:r>
                      <a:r>
                        <a:rPr lang="en-US" sz="2000" dirty="0" smtClean="0"/>
                        <a:t>();</a:t>
                      </a:r>
                      <a:r>
                        <a:rPr lang="en-US" sz="2000" baseline="0" dirty="0" smtClean="0"/>
                        <a:t> </a:t>
                      </a:r>
                      <a:r>
                        <a:rPr lang="en-US" sz="2000" baseline="0" dirty="0" err="1" smtClean="0"/>
                        <a:t>Paint.drawRect</a:t>
                      </a:r>
                      <a:r>
                        <a:rPr lang="en-US" sz="2000" baseline="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Paint.drawLine</a:t>
                      </a:r>
                      <a:r>
                        <a:rPr lang="en-US" sz="2000" dirty="0" smtClean="0"/>
                        <a:t>();</a:t>
                      </a:r>
                    </a:p>
                  </a:txBody>
                  <a:tcPr/>
                </a:tc>
              </a:tr>
              <a:tr h="326596">
                <a:tc>
                  <a:txBody>
                    <a:bodyPr/>
                    <a:lstStyle/>
                    <a:p>
                      <a:pPr algn="l"/>
                      <a:r>
                        <a:rPr lang="en-US" sz="2000" dirty="0" smtClean="0"/>
                        <a:t>}</a:t>
                      </a:r>
                      <a:endParaRPr lang="en-US" sz="20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92891669"/>
              </p:ext>
            </p:extLst>
          </p:nvPr>
        </p:nvGraphicFramePr>
        <p:xfrm>
          <a:off x="4767470" y="2050222"/>
          <a:ext cx="2507974" cy="2647430"/>
        </p:xfrm>
        <a:graphic>
          <a:graphicData uri="http://schemas.openxmlformats.org/drawingml/2006/table">
            <a:tbl>
              <a:tblPr firstRow="1" bandRow="1">
                <a:tableStyleId>{5C22544A-7EE6-4342-B048-85BDC9FD1C3A}</a:tableStyleId>
              </a:tblPr>
              <a:tblGrid>
                <a:gridCol w="1267709"/>
                <a:gridCol w="1240265"/>
              </a:tblGrid>
              <a:tr h="74137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on Android</a:t>
                      </a:r>
                      <a:endParaRPr lang="en-US" dirty="0"/>
                    </a:p>
                  </a:txBody>
                  <a:tcPr>
                    <a:solidFill>
                      <a:schemeClr val="tx2"/>
                    </a:solidFill>
                  </a:tcPr>
                </a:tc>
              </a:tr>
              <a:tr h="632987">
                <a:tc>
                  <a:txBody>
                    <a:bodyPr/>
                    <a:lstStyle/>
                    <a:p>
                      <a:pPr algn="ctr"/>
                      <a:r>
                        <a:rPr lang="en-US" dirty="0" smtClean="0"/>
                        <a:t>setColor()</a:t>
                      </a:r>
                      <a:endParaRPr lang="en-US" dirty="0"/>
                    </a:p>
                  </a:txBody>
                  <a:tcPr/>
                </a:tc>
                <a:tc>
                  <a:txBody>
                    <a:bodyPr/>
                    <a:lstStyle/>
                    <a:p>
                      <a:pPr algn="ctr"/>
                      <a:r>
                        <a:rPr lang="en-US" dirty="0" smtClean="0"/>
                        <a:t>setColor()</a:t>
                      </a:r>
                      <a:endParaRPr lang="en-US" dirty="0"/>
                    </a:p>
                  </a:txBody>
                  <a:tcPr/>
                </a:tc>
              </a:tr>
              <a:tr h="632987">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632987">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6372917"/>
              </p:ext>
            </p:extLst>
          </p:nvPr>
        </p:nvGraphicFramePr>
        <p:xfrm>
          <a:off x="287328" y="1667392"/>
          <a:ext cx="2429368" cy="3633475"/>
        </p:xfrm>
        <a:graphic>
          <a:graphicData uri="http://schemas.openxmlformats.org/drawingml/2006/table">
            <a:tbl>
              <a:tblPr firstRow="1" bandRow="1">
                <a:tableStyleId>{5C22544A-7EE6-4342-B048-85BDC9FD1C3A}</a:tableStyleId>
              </a:tblPr>
              <a:tblGrid>
                <a:gridCol w="2429368"/>
              </a:tblGrid>
              <a:tr h="831389">
                <a:tc>
                  <a:txBody>
                    <a:bodyPr/>
                    <a:lstStyle/>
                    <a:p>
                      <a:pPr algn="ctr"/>
                      <a:r>
                        <a:rPr lang="en-US" sz="2400" dirty="0" smtClean="0"/>
                        <a:t>API </a:t>
                      </a:r>
                      <a:r>
                        <a:rPr lang="en-US" sz="2400" dirty="0" smtClean="0"/>
                        <a:t> J2ME</a:t>
                      </a:r>
                      <a:endParaRPr lang="en-US" sz="2400" dirty="0"/>
                    </a:p>
                  </a:txBody>
                  <a:tcPr/>
                </a:tc>
              </a:tr>
              <a:tr h="400298">
                <a:tc>
                  <a:txBody>
                    <a:bodyPr/>
                    <a:lstStyle/>
                    <a:p>
                      <a:pPr algn="l"/>
                      <a:r>
                        <a:rPr lang="en-US" sz="2000" dirty="0" smtClean="0"/>
                        <a:t>paint(Graphics g)</a:t>
                      </a:r>
                      <a:endParaRPr lang="en-US" sz="2000" dirty="0"/>
                    </a:p>
                  </a:txBody>
                  <a:tcPr/>
                </a:tc>
              </a:tr>
              <a:tr h="400298">
                <a:tc>
                  <a:txBody>
                    <a:bodyPr/>
                    <a:lstStyle/>
                    <a:p>
                      <a:pPr algn="l"/>
                      <a:r>
                        <a:rPr lang="en-US" sz="2000" dirty="0" smtClean="0"/>
                        <a:t>{</a:t>
                      </a:r>
                      <a:endParaRPr lang="en-US" sz="2000" dirty="0"/>
                    </a:p>
                  </a:txBody>
                  <a:tcPr/>
                </a:tc>
              </a:tr>
              <a:tr h="400298">
                <a:tc>
                  <a:txBody>
                    <a:bodyPr/>
                    <a:lstStyle/>
                    <a:p>
                      <a:pPr algn="l"/>
                      <a:r>
                        <a:rPr lang="en-US" sz="2000" dirty="0" smtClean="0"/>
                        <a:t>Graphics.setColor();</a:t>
                      </a:r>
                      <a:endParaRPr lang="en-US" sz="2000" dirty="0"/>
                    </a:p>
                  </a:txBody>
                  <a:tcPr/>
                </a:tc>
              </a:tr>
              <a:tr h="400298">
                <a:tc>
                  <a:txBody>
                    <a:bodyPr/>
                    <a:lstStyle/>
                    <a:p>
                      <a:pPr algn="l"/>
                      <a:r>
                        <a:rPr lang="en-US" sz="2000" dirty="0" smtClean="0"/>
                        <a:t>Graphics.fillRect();</a:t>
                      </a:r>
                      <a:endParaRPr lang="en-US" sz="2000" dirty="0"/>
                    </a:p>
                  </a:txBody>
                  <a:tcPr/>
                </a:tc>
              </a:tr>
              <a:tr h="400298">
                <a:tc>
                  <a:txBody>
                    <a:bodyPr/>
                    <a:lstStyle/>
                    <a:p>
                      <a:pPr algn="l"/>
                      <a:r>
                        <a:rPr lang="en-US" sz="2000" dirty="0" smtClean="0"/>
                        <a:t>Graphics.setColor();</a:t>
                      </a:r>
                      <a:endParaRPr lang="en-US" sz="2000" dirty="0"/>
                    </a:p>
                  </a:txBody>
                  <a:tcPr/>
                </a:tc>
              </a:tr>
              <a:tr h="400298">
                <a:tc>
                  <a:txBody>
                    <a:bodyPr/>
                    <a:lstStyle/>
                    <a:p>
                      <a:pPr algn="l"/>
                      <a:r>
                        <a:rPr lang="en-US" sz="2000" dirty="0" smtClean="0"/>
                        <a:t>Graphics.drawRect</a:t>
                      </a:r>
                      <a:r>
                        <a:rPr lang="en-US" sz="2000" dirty="0" smtClean="0"/>
                        <a:t>();</a:t>
                      </a:r>
                      <a:endParaRPr lang="en-US" sz="2000" dirty="0" smtClean="0"/>
                    </a:p>
                  </a:txBody>
                  <a:tcPr/>
                </a:tc>
              </a:tr>
              <a:tr h="400298">
                <a:tc>
                  <a:txBody>
                    <a:bodyPr/>
                    <a:lstStyle/>
                    <a:p>
                      <a:pPr algn="l"/>
                      <a:r>
                        <a:rPr lang="en-US" sz="2000" dirty="0" smtClean="0"/>
                        <a:t>}</a:t>
                      </a:r>
                      <a:endParaRPr lang="en-US" sz="2000" dirty="0"/>
                    </a:p>
                  </a:txBody>
                  <a:tcPr/>
                </a:tc>
              </a:tr>
            </a:tbl>
          </a:graphicData>
        </a:graphic>
      </p:graphicFrame>
      <p:sp>
        <p:nvSpPr>
          <p:cNvPr id="3" name="Rectangle 2"/>
          <p:cNvSpPr/>
          <p:nvPr/>
        </p:nvSpPr>
        <p:spPr>
          <a:xfrm>
            <a:off x="4509120" y="5441950"/>
            <a:ext cx="1467678" cy="914400"/>
          </a:xfrm>
          <a:prstGeom prst="rect">
            <a:avLst/>
          </a:prstGeom>
          <a:solidFill>
            <a:schemeClr val="accent6">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Rosetta Mapper</a:t>
            </a:r>
            <a:endParaRPr lang="en-US" dirty="0"/>
          </a:p>
        </p:txBody>
      </p:sp>
      <p:sp>
        <p:nvSpPr>
          <p:cNvPr id="7" name="Notched Right Arrow 6"/>
          <p:cNvSpPr/>
          <p:nvPr/>
        </p:nvSpPr>
        <p:spPr>
          <a:xfrm rot="16200000">
            <a:off x="5124817" y="4915428"/>
            <a:ext cx="492981" cy="256697"/>
          </a:xfrm>
          <a:prstGeom prst="notch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877877" y="4797285"/>
            <a:ext cx="198783" cy="49298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rot="10800000">
            <a:off x="6493564" y="4797285"/>
            <a:ext cx="225287" cy="49298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43429" y="5441950"/>
            <a:ext cx="1467678" cy="914400"/>
          </a:xfrm>
          <a:prstGeom prst="rect">
            <a:avLst/>
          </a:prstGeom>
          <a:solidFill>
            <a:schemeClr val="accent1">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Rosetta Classifier</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6" y="758075"/>
            <a:ext cx="1575283" cy="1211529"/>
          </a:xfrm>
          <a:prstGeom prst="rect">
            <a:avLst/>
          </a:prstGeom>
        </p:spPr>
      </p:pic>
    </p:spTree>
    <p:extLst>
      <p:ext uri="{BB962C8B-B14F-4D97-AF65-F5344CB8AC3E}">
        <p14:creationId xmlns:p14="http://schemas.microsoft.com/office/powerpoint/2010/main" val="40656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C04E64-A2D2-43B5-ABBD-C6120BC99C65}"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46</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431" y="1972918"/>
            <a:ext cx="3068707" cy="2435482"/>
          </a:xfrm>
          <a:prstGeom prst="rect">
            <a:avLst/>
          </a:prstGeom>
        </p:spPr>
      </p:pic>
    </p:spTree>
    <p:extLst>
      <p:ext uri="{BB962C8B-B14F-4D97-AF65-F5344CB8AC3E}">
        <p14:creationId xmlns:p14="http://schemas.microsoft.com/office/powerpoint/2010/main" val="1625462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8"/>
            <a:ext cx="10515600" cy="414570"/>
          </a:xfrm>
        </p:spPr>
        <p:txBody>
          <a:bodyPr>
            <a:normAutofit fontScale="90000"/>
          </a:bodyPr>
          <a:lstStyle/>
          <a:p>
            <a:pPr algn="ctr"/>
            <a:r>
              <a:rPr lang="en-US" dirty="0" smtClean="0"/>
              <a:t>Windows platform migration</a:t>
            </a:r>
            <a:endParaRPr lang="en-US" dirty="0"/>
          </a:p>
        </p:txBody>
      </p:sp>
      <p:pic>
        <p:nvPicPr>
          <p:cNvPr id="6" name="Content Placeholder 5" descr="Screen Shot 2012-04-26 at 6.04.4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b="328"/>
          <a:stretch/>
        </p:blipFill>
        <p:spPr>
          <a:xfrm>
            <a:off x="838201" y="754342"/>
            <a:ext cx="10515600" cy="5947541"/>
          </a:xfrm>
          <a:prstGeom prst="rect">
            <a:avLst/>
          </a:prstGeom>
          <a:effectLst>
            <a:glow>
              <a:schemeClr val="accent1">
                <a:satMod val="175000"/>
                <a:alpha val="40000"/>
              </a:schemeClr>
            </a:glow>
          </a:effectLst>
        </p:spPr>
      </p:pic>
      <p:sp>
        <p:nvSpPr>
          <p:cNvPr id="4" name="Date Placeholder 3"/>
          <p:cNvSpPr>
            <a:spLocks noGrp="1"/>
          </p:cNvSpPr>
          <p:nvPr>
            <p:ph type="dt" sz="half" idx="10"/>
          </p:nvPr>
        </p:nvSpPr>
        <p:spPr/>
        <p:txBody>
          <a:bodyPr/>
          <a:lstStyle/>
          <a:p>
            <a:fld id="{2C053BCC-36F8-4FE7-A819-13FC251192B6}"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5</a:t>
            </a:fld>
            <a:endParaRPr lang="en-US"/>
          </a:p>
        </p:txBody>
      </p:sp>
      <p:sp>
        <p:nvSpPr>
          <p:cNvPr id="3" name="Rectangle 2"/>
          <p:cNvSpPr/>
          <p:nvPr/>
        </p:nvSpPr>
        <p:spPr>
          <a:xfrm>
            <a:off x="5229922" y="2587089"/>
            <a:ext cx="2129883" cy="747126"/>
          </a:xfrm>
          <a:prstGeom prst="rect">
            <a:avLst/>
          </a:prstGeom>
          <a:noFill/>
          <a:effectLst>
            <a:glow rad="101600">
              <a:schemeClr val="accent1">
                <a:satMod val="175000"/>
                <a:alpha val="40000"/>
              </a:schemeClr>
            </a:glow>
            <a:softEdge rad="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5" descr="Screen Shot 2012-04-26 at 6.04.43 PM.png"/>
          <p:cNvPicPr>
            <a:picLocks noChangeAspect="1"/>
          </p:cNvPicPr>
          <p:nvPr/>
        </p:nvPicPr>
        <p:blipFill rotWithShape="1">
          <a:blip r:embed="rId3">
            <a:extLst>
              <a:ext uri="{28A0092B-C50C-407E-A947-70E740481C1C}">
                <a14:useLocalDpi xmlns:a14="http://schemas.microsoft.com/office/drawing/2010/main" val="0"/>
              </a:ext>
            </a:extLst>
          </a:blip>
          <a:srcRect l="34235" t="50971" r="34376" b="38697"/>
          <a:stretch/>
        </p:blipFill>
        <p:spPr>
          <a:xfrm>
            <a:off x="3514596" y="3728112"/>
            <a:ext cx="5341227" cy="992459"/>
          </a:xfrm>
          <a:prstGeom prst="rect">
            <a:avLst/>
          </a:prstGeom>
          <a:ln>
            <a:solidFill>
              <a:schemeClr val="accent1">
                <a:shade val="50000"/>
              </a:schemeClr>
            </a:solidFill>
          </a:ln>
          <a:effectLst>
            <a:glow>
              <a:schemeClr val="accent1">
                <a:satMod val="175000"/>
                <a:alpha val="40000"/>
              </a:schemeClr>
            </a:glow>
          </a:effectLst>
        </p:spPr>
      </p:pic>
    </p:spTree>
    <p:extLst>
      <p:ext uri="{BB962C8B-B14F-4D97-AF65-F5344CB8AC3E}">
        <p14:creationId xmlns:p14="http://schemas.microsoft.com/office/powerpoint/2010/main" val="25618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1577"/>
          </a:xfrm>
        </p:spPr>
        <p:txBody>
          <a:bodyPr>
            <a:normAutofit fontScale="90000"/>
          </a:bodyPr>
          <a:lstStyle/>
          <a:p>
            <a:pPr algn="ctr"/>
            <a:r>
              <a:rPr lang="en-US" dirty="0" smtClean="0"/>
              <a:t>Porting applications</a:t>
            </a:r>
            <a:endParaRPr lang="en-US" dirty="0"/>
          </a:p>
        </p:txBody>
      </p:sp>
      <p:sp>
        <p:nvSpPr>
          <p:cNvPr id="8" name="Date Placeholder 7"/>
          <p:cNvSpPr>
            <a:spLocks noGrp="1"/>
          </p:cNvSpPr>
          <p:nvPr>
            <p:ph type="dt" sz="half" idx="10"/>
          </p:nvPr>
        </p:nvSpPr>
        <p:spPr/>
        <p:txBody>
          <a:bodyPr/>
          <a:lstStyle/>
          <a:p>
            <a:fld id="{46CFDF21-C068-4654-94F0-283A02175301}" type="datetime1">
              <a:rPr lang="en-US" smtClean="0"/>
              <a:t>11/29/2012</a:t>
            </a:fld>
            <a:endParaRPr lang="en-US"/>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6</a:t>
            </a:fld>
            <a:endParaRPr lang="en-US"/>
          </a:p>
        </p:txBody>
      </p:sp>
      <p:sp>
        <p:nvSpPr>
          <p:cNvPr id="11" name="Right Arrow 10"/>
          <p:cNvSpPr/>
          <p:nvPr/>
        </p:nvSpPr>
        <p:spPr>
          <a:xfrm flipV="1">
            <a:off x="6832600"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hinking_f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5" y="1683544"/>
            <a:ext cx="1200150" cy="1294606"/>
          </a:xfrm>
          <a:prstGeom prst="rect">
            <a:avLst/>
          </a:prstGeom>
        </p:spPr>
      </p:pic>
      <p:sp>
        <p:nvSpPr>
          <p:cNvPr id="14" name="Right Arrow 13"/>
          <p:cNvSpPr/>
          <p:nvPr/>
        </p:nvSpPr>
        <p:spPr>
          <a:xfrm flipV="1">
            <a:off x="4606925"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80440662"/>
              </p:ext>
            </p:extLst>
          </p:nvPr>
        </p:nvGraphicFramePr>
        <p:xfrm>
          <a:off x="7785850" y="1908457"/>
          <a:ext cx="2734235" cy="35966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a:t>
                      </a:r>
                      <a:r>
                        <a:rPr lang="en-US" sz="2400" dirty="0" smtClean="0"/>
                        <a:t>Methods </a:t>
                      </a:r>
                      <a:r>
                        <a:rPr lang="en-US" sz="2400" dirty="0" smtClean="0"/>
                        <a:t>on Android</a:t>
                      </a:r>
                      <a:endParaRPr lang="en-US" sz="2400" dirty="0"/>
                    </a:p>
                  </a:txBody>
                  <a:tcPr/>
                </a:tc>
              </a:tr>
              <a:tr h="326596">
                <a:tc>
                  <a:txBody>
                    <a:bodyPr/>
                    <a:lstStyle/>
                    <a:p>
                      <a:pPr algn="l"/>
                      <a:r>
                        <a:rPr lang="en-US" sz="2000" dirty="0" err="1" smtClean="0"/>
                        <a:t>onDraw</a:t>
                      </a:r>
                      <a:r>
                        <a:rPr lang="en-US" sz="2000" dirty="0" smtClean="0"/>
                        <a:t>(Canvas c)</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endParaRPr lang="en-US" sz="2000" dirty="0"/>
                    </a:p>
                  </a:txBody>
                  <a:tcPr/>
                </a:tc>
              </a:tr>
              <a:tr h="326596">
                <a:tc>
                  <a:txBody>
                    <a:bodyPr/>
                    <a:lstStyle/>
                    <a:p>
                      <a:pPr algn="ctr"/>
                      <a:r>
                        <a:rPr lang="en-US" sz="2000" dirty="0" smtClean="0"/>
                        <a:t>????</a:t>
                      </a:r>
                      <a:endParaRPr lang="en-US" sz="2000" dirty="0"/>
                    </a:p>
                  </a:txBody>
                  <a:tcPr/>
                </a:tc>
              </a:tr>
              <a:tr h="326596">
                <a:tc>
                  <a:txBody>
                    <a:bodyPr/>
                    <a:lstStyle/>
                    <a:p>
                      <a:pPr algn="l"/>
                      <a:endParaRPr lang="en-US" sz="2000" dirty="0"/>
                    </a:p>
                  </a:txBody>
                  <a:tcPr/>
                </a:tc>
              </a:tr>
              <a:tr h="326596">
                <a:tc>
                  <a:txBody>
                    <a:bodyPr/>
                    <a:lstStyle/>
                    <a:p>
                      <a:pPr algn="l"/>
                      <a:endParaRPr lang="en-US" sz="2000" dirty="0" smtClean="0"/>
                    </a:p>
                  </a:txBody>
                  <a:tcPr/>
                </a:tc>
              </a:tr>
              <a:tr h="326596">
                <a:tc>
                  <a:txBody>
                    <a:bodyPr/>
                    <a:lstStyle/>
                    <a:p>
                      <a:pPr algn="l"/>
                      <a:r>
                        <a:rPr lang="en-US" sz="2000" dirty="0" smtClean="0"/>
                        <a:t>}</a:t>
                      </a:r>
                      <a:endParaRPr lang="en-US" sz="20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71196937"/>
              </p:ext>
            </p:extLst>
          </p:nvPr>
        </p:nvGraphicFramePr>
        <p:xfrm>
          <a:off x="1639050" y="1899214"/>
          <a:ext cx="2734235" cy="35966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a:t>
                      </a:r>
                      <a:r>
                        <a:rPr lang="en-US" sz="2400" dirty="0" smtClean="0"/>
                        <a:t>Methods </a:t>
                      </a:r>
                      <a:r>
                        <a:rPr lang="en-US" sz="2400" dirty="0" smtClean="0"/>
                        <a:t>on Java ME</a:t>
                      </a:r>
                      <a:endParaRPr lang="en-US" sz="2400" dirty="0"/>
                    </a:p>
                  </a:txBody>
                  <a:tcPr/>
                </a:tc>
              </a:tr>
              <a:tr h="326596">
                <a:tc>
                  <a:txBody>
                    <a:bodyPr/>
                    <a:lstStyle/>
                    <a:p>
                      <a:pPr algn="l"/>
                      <a:r>
                        <a:rPr lang="en-US" sz="2000" dirty="0" smtClean="0"/>
                        <a:t>paint(Graphics g)</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Graphics.fillRect();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Graphics.drawRect();</a:t>
                      </a:r>
                    </a:p>
                  </a:txBody>
                  <a:tcPr/>
                </a:tc>
              </a:tr>
              <a:tr h="326596">
                <a:tc>
                  <a:txBody>
                    <a:bodyPr/>
                    <a:lstStyle/>
                    <a:p>
                      <a:pPr algn="l"/>
                      <a:r>
                        <a:rPr lang="en-US" sz="2000" dirty="0" smtClean="0"/>
                        <a:t>}</a:t>
                      </a:r>
                      <a:endParaRPr lang="en-US" sz="2000" dirty="0"/>
                    </a:p>
                  </a:txBody>
                  <a:tcPr/>
                </a:tc>
              </a:tr>
            </a:tbl>
          </a:graphicData>
        </a:graphic>
      </p:graphicFrame>
    </p:spTree>
    <p:extLst>
      <p:ext uri="{BB962C8B-B14F-4D97-AF65-F5344CB8AC3E}">
        <p14:creationId xmlns:p14="http://schemas.microsoft.com/office/powerpoint/2010/main" val="625985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737"/>
            <a:ext cx="10515600" cy="953463"/>
          </a:xfrm>
        </p:spPr>
        <p:txBody>
          <a:bodyPr>
            <a:normAutofit/>
          </a:bodyPr>
          <a:lstStyle/>
          <a:p>
            <a:pPr algn="ctr"/>
            <a:r>
              <a:rPr lang="en-US" dirty="0" smtClean="0"/>
              <a:t>Mapping table</a:t>
            </a:r>
            <a:endParaRPr lang="en-US" dirty="0"/>
          </a:p>
        </p:txBody>
      </p:sp>
      <p:sp>
        <p:nvSpPr>
          <p:cNvPr id="8" name="Date Placeholder 7"/>
          <p:cNvSpPr>
            <a:spLocks noGrp="1"/>
          </p:cNvSpPr>
          <p:nvPr>
            <p:ph type="dt" sz="half" idx="10"/>
          </p:nvPr>
        </p:nvSpPr>
        <p:spPr/>
        <p:txBody>
          <a:bodyPr/>
          <a:lstStyle/>
          <a:p>
            <a:fld id="{8AD0C2C8-5A7C-44AA-B02B-2B7333D34EE6}" type="datetime1">
              <a:rPr lang="en-US" smtClean="0"/>
              <a:t>11/29/2012</a:t>
            </a:fld>
            <a:endParaRPr lang="en-US" dirty="0"/>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7</a:t>
            </a:fld>
            <a:endParaRPr lang="en-US"/>
          </a:p>
        </p:txBody>
      </p:sp>
      <p:sp>
        <p:nvSpPr>
          <p:cNvPr id="11" name="Right Arrow 10"/>
          <p:cNvSpPr/>
          <p:nvPr/>
        </p:nvSpPr>
        <p:spPr>
          <a:xfrm flipV="1">
            <a:off x="6832600"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flipV="1">
            <a:off x="4606925"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nvPr>
        </p:nvGraphicFramePr>
        <p:xfrm>
          <a:off x="7785850" y="1908457"/>
          <a:ext cx="2734235" cy="39014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Calls on Android</a:t>
                      </a:r>
                      <a:endParaRPr lang="en-US" sz="2400" dirty="0"/>
                    </a:p>
                  </a:txBody>
                  <a:tcPr/>
                </a:tc>
              </a:tr>
              <a:tr h="326596">
                <a:tc>
                  <a:txBody>
                    <a:bodyPr/>
                    <a:lstStyle/>
                    <a:p>
                      <a:pPr algn="l"/>
                      <a:r>
                        <a:rPr lang="en-US" sz="2000" dirty="0" err="1" smtClean="0"/>
                        <a:t>onDraw</a:t>
                      </a:r>
                      <a:r>
                        <a:rPr lang="en-US" sz="2000" dirty="0" smtClean="0"/>
                        <a:t>(Canvas c)</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Paint.setStyle</a:t>
                      </a:r>
                      <a:r>
                        <a:rPr lang="en-US" sz="2000" dirty="0" smtClean="0"/>
                        <a:t>();</a:t>
                      </a:r>
                      <a:r>
                        <a:rPr lang="en-US" sz="2000" baseline="0" dirty="0" smtClean="0"/>
                        <a:t> </a:t>
                      </a:r>
                      <a:r>
                        <a:rPr lang="en-US" sz="2000" baseline="0" dirty="0" err="1" smtClean="0"/>
                        <a:t>Paint.drawRect</a:t>
                      </a:r>
                      <a:r>
                        <a:rPr lang="en-US" sz="2000" baseline="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Paint.drawLine</a:t>
                      </a:r>
                      <a:r>
                        <a:rPr lang="en-US" sz="2000" dirty="0" smtClean="0"/>
                        <a:t>();</a:t>
                      </a:r>
                    </a:p>
                  </a:txBody>
                  <a:tcPr/>
                </a:tc>
              </a:tr>
              <a:tr h="326596">
                <a:tc>
                  <a:txBody>
                    <a:bodyPr/>
                    <a:lstStyle/>
                    <a:p>
                      <a:pPr algn="l"/>
                      <a:r>
                        <a:rPr lang="en-US" sz="2000" dirty="0" smtClean="0"/>
                        <a:t>}</a:t>
                      </a:r>
                      <a:endParaRPr lang="en-US" sz="2000" dirty="0"/>
                    </a:p>
                  </a:txBody>
                  <a:tcPr/>
                </a:tc>
              </a:tr>
            </a:tbl>
          </a:graphicData>
        </a:graphic>
      </p:graphicFrame>
      <p:pic>
        <p:nvPicPr>
          <p:cNvPr id="15" name="Picture 14" descr="happyf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326" y="1667392"/>
            <a:ext cx="1349274" cy="1349274"/>
          </a:xfrm>
          <a:prstGeom prst="rect">
            <a:avLst/>
          </a:prstGeom>
        </p:spPr>
      </p:pic>
      <p:graphicFrame>
        <p:nvGraphicFramePr>
          <p:cNvPr id="12" name="Table 11"/>
          <p:cNvGraphicFramePr>
            <a:graphicFrameLocks noGrp="1"/>
          </p:cNvGraphicFramePr>
          <p:nvPr>
            <p:extLst/>
          </p:nvPr>
        </p:nvGraphicFramePr>
        <p:xfrm>
          <a:off x="4676588" y="3336470"/>
          <a:ext cx="2867212" cy="2647430"/>
        </p:xfrm>
        <a:graphic>
          <a:graphicData uri="http://schemas.openxmlformats.org/drawingml/2006/table">
            <a:tbl>
              <a:tblPr firstRow="1" bandRow="1">
                <a:tableStyleId>{5C22544A-7EE6-4342-B048-85BDC9FD1C3A}</a:tableStyleId>
              </a:tblPr>
              <a:tblGrid>
                <a:gridCol w="1449293"/>
                <a:gridCol w="1417919"/>
              </a:tblGrid>
              <a:tr h="74137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on Android</a:t>
                      </a:r>
                      <a:endParaRPr lang="en-US" dirty="0"/>
                    </a:p>
                  </a:txBody>
                  <a:tcPr>
                    <a:solidFill>
                      <a:schemeClr val="tx2"/>
                    </a:solidFill>
                  </a:tcPr>
                </a:tc>
              </a:tr>
              <a:tr h="632987">
                <a:tc>
                  <a:txBody>
                    <a:bodyPr/>
                    <a:lstStyle/>
                    <a:p>
                      <a:pPr algn="ctr"/>
                      <a:r>
                        <a:rPr lang="en-US" dirty="0" err="1" smtClean="0"/>
                        <a:t>setColor</a:t>
                      </a:r>
                      <a:r>
                        <a:rPr lang="en-US" dirty="0" smtClean="0"/>
                        <a:t>()</a:t>
                      </a:r>
                      <a:endParaRPr lang="en-US" dirty="0"/>
                    </a:p>
                  </a:txBody>
                  <a:tcPr/>
                </a:tc>
                <a:tc>
                  <a:txBody>
                    <a:bodyPr/>
                    <a:lstStyle/>
                    <a:p>
                      <a:pPr algn="ctr"/>
                      <a:r>
                        <a:rPr lang="en-US" dirty="0" err="1" smtClean="0"/>
                        <a:t>setColor</a:t>
                      </a:r>
                      <a:r>
                        <a:rPr lang="en-US" dirty="0" smtClean="0"/>
                        <a:t>()</a:t>
                      </a:r>
                      <a:endParaRPr lang="en-US" dirty="0"/>
                    </a:p>
                  </a:txBody>
                  <a:tcPr/>
                </a:tc>
              </a:tr>
              <a:tr h="632987">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632987">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graphicFrame>
        <p:nvGraphicFramePr>
          <p:cNvPr id="17" name="Table 16"/>
          <p:cNvGraphicFramePr>
            <a:graphicFrameLocks noGrp="1"/>
          </p:cNvGraphicFramePr>
          <p:nvPr>
            <p:extLst/>
          </p:nvPr>
        </p:nvGraphicFramePr>
        <p:xfrm>
          <a:off x="1639050" y="1899214"/>
          <a:ext cx="2734235" cy="35966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Calls on Java ME</a:t>
                      </a:r>
                      <a:endParaRPr lang="en-US" sz="2400" dirty="0"/>
                    </a:p>
                  </a:txBody>
                  <a:tcPr/>
                </a:tc>
              </a:tr>
              <a:tr h="326596">
                <a:tc>
                  <a:txBody>
                    <a:bodyPr/>
                    <a:lstStyle/>
                    <a:p>
                      <a:pPr algn="l"/>
                      <a:r>
                        <a:rPr lang="en-US" sz="2000" dirty="0" smtClean="0"/>
                        <a:t>paint(Graphics g)</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Graphics.fillRect();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Graphics.drawRect();</a:t>
                      </a:r>
                    </a:p>
                  </a:txBody>
                  <a:tcPr/>
                </a:tc>
              </a:tr>
              <a:tr h="326596">
                <a:tc>
                  <a:txBody>
                    <a:bodyPr/>
                    <a:lstStyle/>
                    <a:p>
                      <a:pPr algn="l"/>
                      <a:r>
                        <a:rPr lang="en-US" sz="2000" dirty="0" smtClean="0"/>
                        <a:t>}</a:t>
                      </a:r>
                      <a:endParaRPr lang="en-US" sz="2000" dirty="0"/>
                    </a:p>
                  </a:txBody>
                  <a:tcPr/>
                </a:tc>
              </a:tr>
            </a:tbl>
          </a:graphicData>
        </a:graphic>
      </p:graphicFrame>
    </p:spTree>
    <p:extLst>
      <p:ext uri="{BB962C8B-B14F-4D97-AF65-F5344CB8AC3E}">
        <p14:creationId xmlns:p14="http://schemas.microsoft.com/office/powerpoint/2010/main" val="3559259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8485"/>
          </a:xfrm>
        </p:spPr>
        <p:txBody>
          <a:bodyPr>
            <a:normAutofit fontScale="90000"/>
          </a:bodyPr>
          <a:lstStyle/>
          <a:p>
            <a:pPr algn="ctr"/>
            <a:r>
              <a:rPr lang="en-US" dirty="0" smtClean="0"/>
              <a:t>Validate the mapping table</a:t>
            </a:r>
            <a:endParaRPr lang="en-US" dirty="0"/>
          </a:p>
        </p:txBody>
      </p:sp>
      <p:sp>
        <p:nvSpPr>
          <p:cNvPr id="8" name="Date Placeholder 7"/>
          <p:cNvSpPr>
            <a:spLocks noGrp="1"/>
          </p:cNvSpPr>
          <p:nvPr>
            <p:ph type="dt" sz="half" idx="10"/>
          </p:nvPr>
        </p:nvSpPr>
        <p:spPr/>
        <p:txBody>
          <a:bodyPr/>
          <a:lstStyle/>
          <a:p>
            <a:fld id="{A34F6A74-5578-4C13-9F4F-0EB01B4826CF}" type="datetime1">
              <a:rPr lang="en-US" smtClean="0"/>
              <a:t>11/29/2012</a:t>
            </a:fld>
            <a:endParaRPr lang="en-US"/>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8</a:t>
            </a:fld>
            <a:endParaRPr lang="en-US"/>
          </a:p>
        </p:txBody>
      </p:sp>
      <p:sp>
        <p:nvSpPr>
          <p:cNvPr id="14" name="Right Arrow 13"/>
          <p:cNvSpPr/>
          <p:nvPr/>
        </p:nvSpPr>
        <p:spPr>
          <a:xfrm flipV="1">
            <a:off x="4606925"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2186975689"/>
              </p:ext>
            </p:extLst>
          </p:nvPr>
        </p:nvGraphicFramePr>
        <p:xfrm>
          <a:off x="1465036" y="1507670"/>
          <a:ext cx="2867212" cy="2647430"/>
        </p:xfrm>
        <a:graphic>
          <a:graphicData uri="http://schemas.openxmlformats.org/drawingml/2006/table">
            <a:tbl>
              <a:tblPr firstRow="1" bandRow="1">
                <a:tableStyleId>{5C22544A-7EE6-4342-B048-85BDC9FD1C3A}</a:tableStyleId>
              </a:tblPr>
              <a:tblGrid>
                <a:gridCol w="1449293"/>
                <a:gridCol w="1417919"/>
              </a:tblGrid>
              <a:tr h="74137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a:t>
                      </a:r>
                      <a:r>
                        <a:rPr lang="en-US" baseline="0" smtClean="0"/>
                        <a:t>on Android</a:t>
                      </a:r>
                      <a:endParaRPr lang="en-US" dirty="0"/>
                    </a:p>
                  </a:txBody>
                  <a:tcPr>
                    <a:solidFill>
                      <a:schemeClr val="tx2"/>
                    </a:solidFill>
                  </a:tcPr>
                </a:tc>
              </a:tr>
              <a:tr h="632987">
                <a:tc>
                  <a:txBody>
                    <a:bodyPr/>
                    <a:lstStyle/>
                    <a:p>
                      <a:pPr algn="ctr"/>
                      <a:r>
                        <a:rPr lang="en-US" dirty="0" err="1" smtClean="0"/>
                        <a:t>setColor</a:t>
                      </a:r>
                      <a:r>
                        <a:rPr lang="en-US" dirty="0" smtClean="0"/>
                        <a:t>()</a:t>
                      </a:r>
                      <a:endParaRPr lang="en-US" dirty="0"/>
                    </a:p>
                  </a:txBody>
                  <a:tcPr/>
                </a:tc>
                <a:tc>
                  <a:txBody>
                    <a:bodyPr/>
                    <a:lstStyle/>
                    <a:p>
                      <a:pPr algn="ctr"/>
                      <a:r>
                        <a:rPr lang="en-US" dirty="0" err="1" smtClean="0"/>
                        <a:t>setColor</a:t>
                      </a:r>
                      <a:r>
                        <a:rPr lang="en-US" dirty="0" smtClean="0"/>
                        <a:t>()</a:t>
                      </a:r>
                      <a:endParaRPr lang="en-US" dirty="0"/>
                    </a:p>
                  </a:txBody>
                  <a:tcPr/>
                </a:tc>
              </a:tr>
              <a:tr h="632987">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632987">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492"/>
          <a:stretch/>
        </p:blipFill>
        <p:spPr>
          <a:xfrm>
            <a:off x="6873875" y="1894337"/>
            <a:ext cx="922741" cy="886445"/>
          </a:xfrm>
          <a:prstGeom prst="rect">
            <a:avLst/>
          </a:prstGeom>
        </p:spPr>
      </p:pic>
      <p:sp>
        <p:nvSpPr>
          <p:cNvPr id="4" name="TextBox 3"/>
          <p:cNvSpPr txBox="1"/>
          <p:nvPr/>
        </p:nvSpPr>
        <p:spPr>
          <a:xfrm>
            <a:off x="5433094" y="2152894"/>
            <a:ext cx="1325812" cy="369332"/>
          </a:xfrm>
          <a:prstGeom prst="rect">
            <a:avLst/>
          </a:prstGeom>
          <a:noFill/>
        </p:spPr>
        <p:txBody>
          <a:bodyPr wrap="none" rtlCol="0">
            <a:spAutoFit/>
          </a:bodyPr>
          <a:lstStyle/>
          <a:p>
            <a:r>
              <a:rPr lang="en-US" dirty="0" smtClean="0"/>
              <a:t>Is this valid?</a:t>
            </a:r>
            <a:endParaRPr lang="en-US" dirty="0"/>
          </a:p>
        </p:txBody>
      </p:sp>
    </p:spTree>
    <p:extLst>
      <p:ext uri="{BB962C8B-B14F-4D97-AF65-F5344CB8AC3E}">
        <p14:creationId xmlns:p14="http://schemas.microsoft.com/office/powerpoint/2010/main" val="35736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
            <a:ext cx="10515600" cy="1325563"/>
          </a:xfrm>
        </p:spPr>
        <p:txBody>
          <a:bodyPr>
            <a:normAutofit/>
          </a:bodyPr>
          <a:lstStyle/>
          <a:p>
            <a:r>
              <a:rPr lang="en-US" dirty="0" smtClean="0"/>
              <a:t>Mapping API </a:t>
            </a:r>
            <a:r>
              <a:rPr lang="en-US" dirty="0" smtClean="0"/>
              <a:t>of </a:t>
            </a:r>
            <a:r>
              <a:rPr lang="en-US" dirty="0" smtClean="0"/>
              <a:t>Programming languages</a:t>
            </a:r>
            <a:endParaRPr lang="en-US" dirty="0"/>
          </a:p>
        </p:txBody>
      </p:sp>
      <p:sp>
        <p:nvSpPr>
          <p:cNvPr id="3" name="Content Placeholder 2"/>
          <p:cNvSpPr>
            <a:spLocks noGrp="1"/>
          </p:cNvSpPr>
          <p:nvPr>
            <p:ph idx="1"/>
          </p:nvPr>
        </p:nvSpPr>
        <p:spPr>
          <a:xfrm>
            <a:off x="838201" y="1524000"/>
            <a:ext cx="7882054" cy="4531112"/>
          </a:xfrm>
        </p:spPr>
        <p:txBody>
          <a:bodyPr>
            <a:normAutofit/>
          </a:bodyPr>
          <a:lstStyle/>
          <a:p>
            <a:pPr marL="0" indent="0">
              <a:buNone/>
            </a:pPr>
            <a:r>
              <a:rPr lang="en-US" b="1" u="sng" dirty="0" smtClean="0"/>
              <a:t>Rosetta Mapper</a:t>
            </a:r>
            <a:r>
              <a:rPr lang="en-US" u="sng" dirty="0" smtClean="0"/>
              <a:t>:</a:t>
            </a:r>
          </a:p>
          <a:p>
            <a:pPr marL="0" indent="0">
              <a:buNone/>
            </a:pPr>
            <a:r>
              <a:rPr lang="en-US" u="sng" dirty="0" smtClean="0"/>
              <a:t>Problem Statement:</a:t>
            </a:r>
            <a:r>
              <a:rPr lang="en-US" dirty="0" smtClean="0"/>
              <a:t> Given a set of source API methods, find the corresponding target API methods. Fill in the mapping table.</a:t>
            </a:r>
          </a:p>
          <a:p>
            <a:pPr marL="0" indent="0">
              <a:buNone/>
            </a:pPr>
            <a:endParaRPr lang="en-US" dirty="0" smtClean="0"/>
          </a:p>
          <a:p>
            <a:pPr marL="0" indent="0">
              <a:buNone/>
            </a:pPr>
            <a:r>
              <a:rPr lang="en-US" b="1" u="sng" dirty="0" smtClean="0"/>
              <a:t>Rosetta Classifier:</a:t>
            </a:r>
          </a:p>
          <a:p>
            <a:pPr marL="0" indent="0">
              <a:buNone/>
            </a:pPr>
            <a:r>
              <a:rPr lang="en-US" u="sng" dirty="0" smtClean="0"/>
              <a:t>Problem statement:</a:t>
            </a:r>
            <a:r>
              <a:rPr lang="en-US" dirty="0" smtClean="0"/>
              <a:t> Given a mapping table, Validate it.</a:t>
            </a:r>
            <a:endParaRPr lang="en-US" u="sng" dirty="0"/>
          </a:p>
        </p:txBody>
      </p:sp>
      <p:sp>
        <p:nvSpPr>
          <p:cNvPr id="4" name="Date Placeholder 3"/>
          <p:cNvSpPr>
            <a:spLocks noGrp="1"/>
          </p:cNvSpPr>
          <p:nvPr>
            <p:ph type="dt" sz="half" idx="10"/>
          </p:nvPr>
        </p:nvSpPr>
        <p:spPr/>
        <p:txBody>
          <a:bodyPr/>
          <a:lstStyle/>
          <a:p>
            <a:fld id="{DA83DC47-D2E3-4969-A4E4-5657F0CFCCA1}" type="datetime1">
              <a:rPr lang="en-US" smtClean="0"/>
              <a:t>11/29/2012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0" name="Slide Number Placeholder 19"/>
          <p:cNvSpPr>
            <a:spLocks noGrp="1"/>
          </p:cNvSpPr>
          <p:nvPr>
            <p:ph type="sldNum" sz="quarter" idx="12"/>
          </p:nvPr>
        </p:nvSpPr>
        <p:spPr/>
        <p:txBody>
          <a:bodyPr/>
          <a:lstStyle/>
          <a:p>
            <a:fld id="{AC6F656C-6828-4728-8292-154E5E3A9B6B}" type="slidenum">
              <a:rPr lang="en-US" smtClean="0"/>
              <a:t>9</a:t>
            </a:fld>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1855131010"/>
              </p:ext>
            </p:extLst>
          </p:nvPr>
        </p:nvGraphicFramePr>
        <p:xfrm>
          <a:off x="8820615" y="1962615"/>
          <a:ext cx="3056782" cy="2988526"/>
        </p:xfrm>
        <a:graphic>
          <a:graphicData uri="http://schemas.openxmlformats.org/drawingml/2006/table">
            <a:tbl>
              <a:tblPr firstRow="1" bandRow="1">
                <a:tableStyleId>{5C22544A-7EE6-4342-B048-85BDC9FD1C3A}</a:tableStyleId>
              </a:tblPr>
              <a:tblGrid>
                <a:gridCol w="1545115"/>
                <a:gridCol w="1511667"/>
              </a:tblGrid>
              <a:tr h="83689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on Android</a:t>
                      </a:r>
                      <a:endParaRPr lang="en-US" dirty="0"/>
                    </a:p>
                  </a:txBody>
                  <a:tcPr>
                    <a:solidFill>
                      <a:schemeClr val="tx2"/>
                    </a:solidFill>
                  </a:tcPr>
                </a:tc>
              </a:tr>
              <a:tr h="714541">
                <a:tc>
                  <a:txBody>
                    <a:bodyPr/>
                    <a:lstStyle/>
                    <a:p>
                      <a:pPr algn="ctr"/>
                      <a:r>
                        <a:rPr lang="en-US" dirty="0" smtClean="0"/>
                        <a:t>drawImage()</a:t>
                      </a:r>
                      <a:endParaRPr lang="en-US" dirty="0"/>
                    </a:p>
                  </a:txBody>
                  <a:tcPr/>
                </a:tc>
                <a:tc>
                  <a:txBody>
                    <a:bodyPr/>
                    <a:lstStyle/>
                    <a:p>
                      <a:pPr algn="ctr"/>
                      <a:r>
                        <a:rPr lang="en-US" dirty="0" smtClean="0"/>
                        <a:t>drawBitmap()</a:t>
                      </a:r>
                      <a:endParaRPr lang="en-US" dirty="0"/>
                    </a:p>
                  </a:txBody>
                  <a:tcPr/>
                </a:tc>
              </a:tr>
              <a:tr h="722548">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714541">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spTree>
    <p:extLst>
      <p:ext uri="{BB962C8B-B14F-4D97-AF65-F5344CB8AC3E}">
        <p14:creationId xmlns:p14="http://schemas.microsoft.com/office/powerpoint/2010/main" val="527354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3534</TotalTime>
  <Words>4088</Words>
  <Application>Microsoft Office PowerPoint</Application>
  <PresentationFormat>Widescreen</PresentationFormat>
  <Paragraphs>1235</Paragraphs>
  <Slides>46</Slides>
  <Notes>36</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7" baseType="lpstr">
      <vt:lpstr>MS PGothic</vt:lpstr>
      <vt:lpstr>Arial</vt:lpstr>
      <vt:lpstr>Calibri</vt:lpstr>
      <vt:lpstr>Calibri Light</vt:lpstr>
      <vt:lpstr>Cambria Math</vt:lpstr>
      <vt:lpstr>Courier</vt:lpstr>
      <vt:lpstr>DejaVu Sans</vt:lpstr>
      <vt:lpstr>Times New Roman</vt:lpstr>
      <vt:lpstr>Wingdings</vt:lpstr>
      <vt:lpstr>Office Theme</vt:lpstr>
      <vt:lpstr>Equation</vt:lpstr>
      <vt:lpstr>Learning API mappings for Programming Platforms</vt:lpstr>
      <vt:lpstr>Variety of platforms</vt:lpstr>
      <vt:lpstr>Portability of Apps</vt:lpstr>
      <vt:lpstr> Porting of applications across mobile platforms </vt:lpstr>
      <vt:lpstr>Windows platform migration</vt:lpstr>
      <vt:lpstr>Porting applications</vt:lpstr>
      <vt:lpstr>Mapping table</vt:lpstr>
      <vt:lpstr>Validate the mapping table</vt:lpstr>
      <vt:lpstr>Mapping API of Programming languages</vt:lpstr>
      <vt:lpstr>Mapping API of Java ME and Android Platform</vt:lpstr>
      <vt:lpstr>PowerPoint Presentation</vt:lpstr>
      <vt:lpstr>PowerPoint Presentation</vt:lpstr>
      <vt:lpstr>Collecting visually same application pairs</vt:lpstr>
      <vt:lpstr>Tracing</vt:lpstr>
      <vt:lpstr>Generation of features</vt:lpstr>
      <vt:lpstr>Mutual Information</vt:lpstr>
      <vt:lpstr>Mutual Information on frequency</vt:lpstr>
      <vt:lpstr>Mutual Information on frequency</vt:lpstr>
      <vt:lpstr>Mutual Information on frequency</vt:lpstr>
      <vt:lpstr>Mutual information on Position</vt:lpstr>
      <vt:lpstr>Digram</vt:lpstr>
      <vt:lpstr>Digram  permutations for various mappings</vt:lpstr>
      <vt:lpstr>Correlation Coefficient on frequency</vt:lpstr>
      <vt:lpstr>Pattern Classification</vt:lpstr>
      <vt:lpstr>Feature Vector and Training data</vt:lpstr>
      <vt:lpstr>Supervised Learning : Classification</vt:lpstr>
      <vt:lpstr>Support Vector machines </vt:lpstr>
      <vt:lpstr>Support Vector Machines for linearly separable data</vt:lpstr>
      <vt:lpstr>SVM kernels on non linearly separable points</vt:lpstr>
      <vt:lpstr>   Classification Results </vt:lpstr>
      <vt:lpstr>Precision and Recall measures</vt:lpstr>
      <vt:lpstr>PowerPoint Presentation</vt:lpstr>
      <vt:lpstr> Generation of Factors</vt:lpstr>
      <vt:lpstr>Factor graphs</vt:lpstr>
      <vt:lpstr>Factor graph analysis</vt:lpstr>
      <vt:lpstr>Combining mappings</vt:lpstr>
      <vt:lpstr>Resultant mappings</vt:lpstr>
      <vt:lpstr>Implementation: Graphics API Mapping</vt:lpstr>
      <vt:lpstr>Implementation</vt:lpstr>
      <vt:lpstr>Evaluation using independently developed games</vt:lpstr>
      <vt:lpstr>Results using independently developed games</vt:lpstr>
      <vt:lpstr>Distribution of mappings</vt:lpstr>
      <vt:lpstr>Constraints</vt:lpstr>
      <vt:lpstr>Conclusion</vt:lpstr>
      <vt:lpstr>Meanwhile…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API mappings</dc:title>
  <dc:creator>coolyo</dc:creator>
  <cp:lastModifiedBy/>
  <cp:revision>258</cp:revision>
  <dcterms:created xsi:type="dcterms:W3CDTF">2012-11-26T04:25:40Z</dcterms:created>
  <dcterms:modified xsi:type="dcterms:W3CDTF">2012-11-30T03:33:04Z</dcterms:modified>
</cp:coreProperties>
</file>